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9.svg" ContentType="image/svg+xml"/>
  <Override PartName="/ppt/media/image2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17"/>
  </p:notesMasterIdLst>
  <p:sldIdLst>
    <p:sldId id="273" r:id="rId4"/>
    <p:sldId id="276" r:id="rId5"/>
    <p:sldId id="282" r:id="rId6"/>
    <p:sldId id="269" r:id="rId7"/>
    <p:sldId id="275" r:id="rId8"/>
    <p:sldId id="277" r:id="rId9"/>
    <p:sldId id="278" r:id="rId10"/>
    <p:sldId id="281" r:id="rId11"/>
    <p:sldId id="306" r:id="rId12"/>
    <p:sldId id="314" r:id="rId13"/>
    <p:sldId id="308" r:id="rId14"/>
    <p:sldId id="312" r:id="rId15"/>
    <p:sldId id="27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2F9"/>
    <a:srgbClr val="22A1DD"/>
    <a:srgbClr val="40A5EA"/>
    <a:srgbClr val="2BB2EE"/>
    <a:srgbClr val="BDE9FF"/>
    <a:srgbClr val="B9DEF9"/>
    <a:srgbClr val="BAD1FF"/>
    <a:srgbClr val="F0F4FC"/>
    <a:srgbClr val="E8ECF7"/>
    <a:srgbClr val="51B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1" autoAdjust="0"/>
    <p:restoredTop sz="96816" autoAdjust="0"/>
  </p:normalViewPr>
  <p:slideViewPr>
    <p:cSldViewPr snapToGrid="0">
      <p:cViewPr>
        <p:scale>
          <a:sx n="120" d="100"/>
          <a:sy n="120" d="100"/>
        </p:scale>
        <p:origin x="1152" y="225"/>
      </p:cViewPr>
      <p:guideLst>
        <p:guide orient="horz" pos="1470"/>
        <p:guide pos="3839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9E4E7-83E7-4839-A9A4-0296296739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DAFD9-A9A2-4FD6-BE62-7455B1E842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244"/>
            <a:ext cx="12192359" cy="68355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332245" y="1394308"/>
            <a:ext cx="1541584" cy="4069384"/>
            <a:chOff x="1332245" y="1394308"/>
            <a:chExt cx="1541584" cy="4069384"/>
          </a:xfrm>
        </p:grpSpPr>
        <p:sp>
          <p:nvSpPr>
            <p:cNvPr id="4" name="文本框 3"/>
            <p:cNvSpPr txBox="1"/>
            <p:nvPr/>
          </p:nvSpPr>
          <p:spPr>
            <a:xfrm>
              <a:off x="1332245" y="1394308"/>
              <a:ext cx="923330" cy="4069384"/>
            </a:xfrm>
            <a:prstGeom prst="rect">
              <a:avLst/>
            </a:prstGeom>
            <a:noFill/>
          </p:spPr>
          <p:txBody>
            <a:bodyPr vert="vert270" wrap="none" rtlCol="0" anchor="ctr" anchorCtr="0">
              <a:spAutoFit/>
            </a:bodyPr>
            <a:lstStyle/>
            <a:p>
              <a:r>
                <a:rPr lang="en-US" altLang="zh-CN" sz="4800">
                  <a:solidFill>
                    <a:srgbClr val="C6E4FA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CONTENTS</a:t>
              </a:r>
              <a:endParaRPr lang="zh-CN" altLang="en-US" sz="4800">
                <a:solidFill>
                  <a:srgbClr val="C6E4FA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95534" y="2367171"/>
              <a:ext cx="127829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>
                  <a:gradFill>
                    <a:gsLst>
                      <a:gs pos="20000">
                        <a:srgbClr val="02AAEE"/>
                      </a:gs>
                      <a:gs pos="100000">
                        <a:srgbClr val="1970D9"/>
                      </a:gs>
                    </a:gsLst>
                    <a:lin ang="0" scaled="0"/>
                  </a:gra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目</a:t>
              </a:r>
              <a:endParaRPr lang="en-US" altLang="zh-CN" sz="660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  <a:p>
              <a:pPr algn="ctr"/>
              <a:r>
                <a:rPr lang="zh-CN" altLang="en-US" sz="6600">
                  <a:gradFill>
                    <a:gsLst>
                      <a:gs pos="20000">
                        <a:srgbClr val="02AAEE"/>
                      </a:gs>
                      <a:gs pos="100000">
                        <a:srgbClr val="1970D9"/>
                      </a:gs>
                    </a:gsLst>
                    <a:lin ang="0" scaled="0"/>
                  </a:gra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录</a:t>
              </a:r>
              <a:endParaRPr lang="en-US" altLang="zh-CN" sz="660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7" y="236836"/>
            <a:ext cx="603556" cy="499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244"/>
            <a:ext cx="12192359" cy="68355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332245" y="1394308"/>
            <a:ext cx="1541584" cy="4069384"/>
            <a:chOff x="1332245" y="1394308"/>
            <a:chExt cx="1541584" cy="4069384"/>
          </a:xfrm>
        </p:grpSpPr>
        <p:sp>
          <p:nvSpPr>
            <p:cNvPr id="4" name="文本框 3"/>
            <p:cNvSpPr txBox="1"/>
            <p:nvPr/>
          </p:nvSpPr>
          <p:spPr>
            <a:xfrm>
              <a:off x="1332245" y="1394308"/>
              <a:ext cx="923330" cy="4069384"/>
            </a:xfrm>
            <a:prstGeom prst="rect">
              <a:avLst/>
            </a:prstGeom>
            <a:noFill/>
          </p:spPr>
          <p:txBody>
            <a:bodyPr vert="vert270" wrap="none" rtlCol="0" anchor="ctr" anchorCtr="0">
              <a:spAutoFit/>
            </a:bodyPr>
            <a:lstStyle/>
            <a:p>
              <a:r>
                <a:rPr lang="en-US" altLang="zh-CN" sz="4800">
                  <a:solidFill>
                    <a:srgbClr val="C6E4FA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CONTENTS</a:t>
              </a:r>
              <a:endParaRPr lang="zh-CN" altLang="en-US" sz="4800">
                <a:solidFill>
                  <a:srgbClr val="C6E4FA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95534" y="2367171"/>
              <a:ext cx="127829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>
                  <a:gradFill>
                    <a:gsLst>
                      <a:gs pos="20000">
                        <a:srgbClr val="02AAEE"/>
                      </a:gs>
                      <a:gs pos="100000">
                        <a:srgbClr val="1970D9"/>
                      </a:gs>
                    </a:gsLst>
                    <a:lin ang="0" scaled="0"/>
                  </a:gra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目</a:t>
              </a:r>
              <a:endParaRPr lang="en-US" altLang="zh-CN" sz="660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  <a:p>
              <a:pPr algn="ctr"/>
              <a:r>
                <a:rPr lang="zh-CN" altLang="en-US" sz="6600">
                  <a:gradFill>
                    <a:gsLst>
                      <a:gs pos="20000">
                        <a:srgbClr val="02AAEE"/>
                      </a:gs>
                      <a:gs pos="100000">
                        <a:srgbClr val="1970D9"/>
                      </a:gs>
                    </a:gsLst>
                    <a:lin ang="0" scaled="0"/>
                  </a:gra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录</a:t>
              </a:r>
              <a:endParaRPr lang="en-US" altLang="zh-CN" sz="660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7" y="236836"/>
            <a:ext cx="603556" cy="4999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22.png"/><Relationship Id="rId7" Type="http://schemas.openxmlformats.org/officeDocument/2006/relationships/tags" Target="../tags/tag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3" Type="http://schemas.openxmlformats.org/officeDocument/2006/relationships/image" Target="../media/image18.png"/><Relationship Id="rId25" Type="http://schemas.openxmlformats.org/officeDocument/2006/relationships/slideLayout" Target="../slideLayouts/slideLayout8.xml"/><Relationship Id="rId24" Type="http://schemas.openxmlformats.org/officeDocument/2006/relationships/image" Target="../media/image23.png"/><Relationship Id="rId23" Type="http://schemas.openxmlformats.org/officeDocument/2006/relationships/tags" Target="../tags/tag17.xml"/><Relationship Id="rId22" Type="http://schemas.openxmlformats.org/officeDocument/2006/relationships/tags" Target="../tags/tag16.xml"/><Relationship Id="rId21" Type="http://schemas.openxmlformats.org/officeDocument/2006/relationships/tags" Target="../tags/tag15.xml"/><Relationship Id="rId20" Type="http://schemas.openxmlformats.org/officeDocument/2006/relationships/tags" Target="../tags/tag14.xml"/><Relationship Id="rId2" Type="http://schemas.openxmlformats.org/officeDocument/2006/relationships/image" Target="../media/image17.png"/><Relationship Id="rId19" Type="http://schemas.openxmlformats.org/officeDocument/2006/relationships/tags" Target="../tags/tag13.xml"/><Relationship Id="rId18" Type="http://schemas.openxmlformats.org/officeDocument/2006/relationships/tags" Target="../tags/tag12.xml"/><Relationship Id="rId17" Type="http://schemas.openxmlformats.org/officeDocument/2006/relationships/tags" Target="../tags/tag11.xml"/><Relationship Id="rId16" Type="http://schemas.openxmlformats.org/officeDocument/2006/relationships/tags" Target="../tags/tag10.xml"/><Relationship Id="rId15" Type="http://schemas.openxmlformats.org/officeDocument/2006/relationships/tags" Target="../tags/tag9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23730" y="1222215"/>
            <a:ext cx="8905002" cy="707886"/>
          </a:xfrm>
          <a:prstGeom prst="rect">
            <a:avLst/>
          </a:prstGeom>
          <a:noFill/>
          <a:effectLst>
            <a:outerShdw blurRad="50800" dist="76200" dir="1320000" algn="ctr" rotWithShape="0">
              <a:srgbClr val="254275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gradFill>
                  <a:gsLst>
                    <a:gs pos="0">
                      <a:srgbClr val="05A1EB"/>
                    </a:gs>
                    <a:gs pos="81000">
                      <a:srgbClr val="12519E"/>
                    </a:gs>
                  </a:gsLst>
                  <a:lin ang="0" scaled="0"/>
                </a:gradFill>
                <a:effectLst>
                  <a:outerShdw blurRad="101600" dist="63500" dir="5460000" sx="103000" sy="103000" algn="ctr" rotWithShape="0">
                    <a:srgbClr val="254275">
                      <a:alpha val="0"/>
                    </a:srgbClr>
                  </a:outerShdw>
                  <a:reflection blurRad="6350" stA="20000" endPos="50000" dist="60007" dir="5400000" sy="-100000" algn="bl" rotWithShape="0"/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基于在离线混部的集群资源利用率提升</a:t>
            </a:r>
            <a:endParaRPr lang="zh-CN" altLang="en-US" sz="4000" dirty="0">
              <a:gradFill>
                <a:gsLst>
                  <a:gs pos="0">
                    <a:srgbClr val="05A1EB"/>
                  </a:gs>
                  <a:gs pos="81000">
                    <a:srgbClr val="12519E"/>
                  </a:gs>
                </a:gsLst>
                <a:lin ang="0" scaled="0"/>
              </a:gradFill>
              <a:effectLst>
                <a:outerShdw blurRad="101600" dist="63500" dir="5460000" sx="103000" sy="103000" algn="ctr" rotWithShape="0">
                  <a:srgbClr val="254275">
                    <a:alpha val="0"/>
                  </a:srgbClr>
                </a:outerShdw>
                <a:reflection blurRad="6350" stA="20000" endPos="50000" dist="60007" dir="5400000" sy="-100000" algn="bl" rotWithShape="0"/>
              </a:effectLst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4" name="矩形: 对角圆角 3"/>
          <p:cNvSpPr/>
          <p:nvPr/>
        </p:nvSpPr>
        <p:spPr>
          <a:xfrm>
            <a:off x="931254" y="2646688"/>
            <a:ext cx="5193101" cy="782312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20000">
                <a:srgbClr val="02AAEE"/>
              </a:gs>
              <a:gs pos="100000">
                <a:srgbClr val="1970D9"/>
              </a:gs>
            </a:gsLst>
            <a:lin ang="0" scaled="0"/>
          </a:gradFill>
          <a:ln>
            <a:noFill/>
          </a:ln>
          <a:effectLst>
            <a:reflection blurRad="6350" stA="200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主讲人：</a:t>
            </a:r>
            <a:r>
              <a:rPr lang="zh-CN" altLang="en-US" dirty="0"/>
              <a:t>张建津 联通数科容器产品技术架构师</a:t>
            </a:r>
            <a:endParaRPr lang="en-US" altLang="zh-CN" dirty="0"/>
          </a:p>
          <a:p>
            <a:pPr algn="ctr"/>
            <a:r>
              <a:rPr lang="zh-CN" altLang="en-US" dirty="0"/>
              <a:t>           李    帅 华为云原生开发高级工程师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69128" y="232678"/>
            <a:ext cx="5444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资源超卖解决方案</a:t>
            </a:r>
            <a:r>
              <a:rPr lang="en-US" altLang="zh-CN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——</a:t>
            </a:r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解决方案与措施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55512" y="1891664"/>
            <a:ext cx="1800860" cy="337185"/>
          </a:xfrm>
          <a:prstGeom prst="rect">
            <a:avLst/>
          </a:prstGeom>
          <a:solidFill>
            <a:srgbClr val="51B8ED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sz="16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新增业务</a:t>
            </a:r>
            <a:r>
              <a:rPr kumimoji="1" lang="en-US" altLang="zh-CN" sz="1600" b="1" dirty="0">
                <a:solidFill>
                  <a:schemeClr val="bg1"/>
                </a:solidFill>
                <a:latin typeface="Huawei Sans"/>
                <a:ea typeface="方正兰亭粗黑简体" panose="02000000000000000000" pitchFamily="2" charset="-122"/>
              </a:rPr>
              <a:t>Pod</a:t>
            </a:r>
            <a:r>
              <a:rPr kumimoji="1" lang="zh-CN" altLang="en-US" sz="16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类型</a:t>
            </a:r>
            <a:endParaRPr kumimoji="1" lang="zh-CN" altLang="en-US" sz="16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55512" y="2270526"/>
            <a:ext cx="2822937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sym typeface="微软雅黑" panose="020B0503020204020204" pitchFamily="34" charset="-122"/>
              </a:rPr>
              <a:t>增加“资源超卖型业务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/>
                <a:ea typeface="方正兰亭纤黑简体" panose="02010600030101010101" charset="-122"/>
                <a:sym typeface="微软雅黑" panose="020B0503020204020204" pitchFamily="34" charset="-122"/>
              </a:rPr>
              <a:t>Pod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sym typeface="微软雅黑" panose="020B0503020204020204" pitchFamily="34" charset="-122"/>
              </a:rPr>
              <a:t>”，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sym typeface="微软雅黑" panose="020B0503020204020204" pitchFamily="34" charset="-122"/>
              </a:rPr>
              <a:t>在调度和资源保障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sym typeface="微软雅黑" panose="020B0503020204020204" pitchFamily="34" charset="-122"/>
              </a:rPr>
              <a:t>上区分普通业务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sym typeface="微软雅黑" panose="020B0503020204020204" pitchFamily="34" charset="-122"/>
              </a:rPr>
              <a:t>pod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sym typeface="微软雅黑" panose="020B0503020204020204" pitchFamily="34" charset="-122"/>
              </a:rPr>
              <a:t>和资源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sym typeface="微软雅黑" panose="020B0503020204020204" pitchFamily="34" charset="-122"/>
              </a:rPr>
              <a:t>超卖业务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sym typeface="微软雅黑" panose="020B0503020204020204" pitchFamily="34" charset="-122"/>
              </a:rPr>
              <a:t>pod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sym typeface="微软雅黑" panose="020B0503020204020204" pitchFamily="34" charset="-122"/>
              </a:rPr>
              <a:t>。</a:t>
            </a:r>
            <a:endParaRPr kumimoji="1"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方正兰亭纤黑简体" panose="02010600030101010101" charset="-122"/>
              <a:ea typeface="方正兰亭纤黑简体" panose="02010600030101010101" charset="-122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35965" y="2185670"/>
            <a:ext cx="4088130" cy="2962275"/>
          </a:xfrm>
          <a:prstGeom prst="rect">
            <a:avLst/>
          </a:prstGeom>
          <a:blipFill>
            <a:blip r:embed="rId1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694369" y="3912234"/>
            <a:ext cx="1544012" cy="338554"/>
          </a:xfrm>
          <a:prstGeom prst="rect">
            <a:avLst/>
          </a:prstGeom>
          <a:solidFill>
            <a:srgbClr val="51B8ED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</a:lstStyle>
          <a:p>
            <a:r>
              <a:rPr lang="zh-CN" altLang="en-US" dirty="0"/>
              <a:t>定制</a:t>
            </a:r>
            <a:r>
              <a:rPr lang="en-US" altLang="zh-CN" dirty="0"/>
              <a:t>P</a:t>
            </a:r>
            <a:r>
              <a:rPr lang="en-US" altLang="zh-CN" dirty="0">
                <a:latin typeface="Huawei Sans"/>
              </a:rPr>
              <a:t>od</a:t>
            </a:r>
            <a:r>
              <a:rPr lang="zh-CN" altLang="en-US" dirty="0"/>
              <a:t>调度器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94369" y="4291096"/>
            <a:ext cx="2822937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</a:defRPr>
            </a:lvl1pPr>
          </a:lstStyle>
          <a:p>
            <a:r>
              <a:rPr lang="zh-CN" altLang="en-US" dirty="0">
                <a:sym typeface="微软雅黑" panose="020B0503020204020204" pitchFamily="34" charset="-122"/>
              </a:rPr>
              <a:t>定制</a:t>
            </a:r>
            <a:r>
              <a:rPr lang="en-US" altLang="zh-CN" dirty="0">
                <a:latin typeface="Huawei Sans"/>
                <a:sym typeface="微软雅黑" panose="020B0503020204020204" pitchFamily="34" charset="-122"/>
              </a:rPr>
              <a:t>Pod</a:t>
            </a:r>
            <a:r>
              <a:rPr lang="zh-CN" altLang="en-US" dirty="0">
                <a:sym typeface="微软雅黑" panose="020B0503020204020204" pitchFamily="34" charset="-122"/>
              </a:rPr>
              <a:t>调度器，根据</a:t>
            </a:r>
            <a:r>
              <a:rPr lang="en-US" altLang="zh-CN" dirty="0">
                <a:latin typeface="Huawei Sans"/>
                <a:sym typeface="微软雅黑" panose="020B0503020204020204" pitchFamily="34" charset="-122"/>
              </a:rPr>
              <a:t>Pod</a:t>
            </a:r>
            <a:r>
              <a:rPr lang="zh-CN" altLang="en-US" dirty="0">
                <a:sym typeface="微软雅黑" panose="020B0503020204020204" pitchFamily="34" charset="-122"/>
              </a:rPr>
              <a:t>类型、</a:t>
            </a:r>
            <a:r>
              <a:rPr lang="en-US" altLang="zh-CN" dirty="0">
                <a:latin typeface="Huawei Sans"/>
                <a:sym typeface="微软雅黑" panose="020B0503020204020204" pitchFamily="34" charset="-122"/>
              </a:rPr>
              <a:t>Pod</a:t>
            </a:r>
            <a:r>
              <a:rPr lang="zh-CN" altLang="en-US" dirty="0">
                <a:sym typeface="微软雅黑" panose="020B0503020204020204" pitchFamily="34" charset="-122"/>
              </a:rPr>
              <a:t>申请超卖资源、</a:t>
            </a:r>
            <a:r>
              <a:rPr lang="en-US" altLang="zh-CN" dirty="0">
                <a:latin typeface="Huawei Sans"/>
                <a:sym typeface="微软雅黑" panose="020B0503020204020204" pitchFamily="34" charset="-122"/>
              </a:rPr>
              <a:t>node</a:t>
            </a:r>
            <a:r>
              <a:rPr lang="zh-CN" altLang="en-US" dirty="0">
                <a:sym typeface="微软雅黑" panose="020B0503020204020204" pitchFamily="34" charset="-122"/>
              </a:rPr>
              <a:t>节点预测的资源超卖量完成超卖</a:t>
            </a:r>
            <a:r>
              <a:rPr lang="en-US" altLang="zh-CN" dirty="0">
                <a:sym typeface="微软雅黑" panose="020B0503020204020204" pitchFamily="34" charset="-122"/>
              </a:rPr>
              <a:t>pod</a:t>
            </a:r>
            <a:r>
              <a:rPr lang="zh-CN" altLang="en-US" dirty="0">
                <a:sym typeface="微软雅黑" panose="020B0503020204020204" pitchFamily="34" charset="-122"/>
              </a:rPr>
              <a:t>调度</a:t>
            </a:r>
            <a:r>
              <a:rPr lang="zh-CN" altLang="en-US" dirty="0">
                <a:sym typeface="+mn-lt"/>
              </a:rPr>
              <a:t>。</a:t>
            </a:r>
            <a:endParaRPr lang="zh-CN" altLang="en-US" dirty="0"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574354" y="1846857"/>
            <a:ext cx="1596390" cy="337185"/>
          </a:xfrm>
          <a:prstGeom prst="rect">
            <a:avLst/>
          </a:prstGeom>
          <a:solidFill>
            <a:srgbClr val="51B8ED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</a:lstStyle>
          <a:p>
            <a:pPr algn="l"/>
            <a:r>
              <a:rPr lang="zh-CN" altLang="en-US" dirty="0">
                <a:sym typeface="+mn-ea"/>
              </a:rPr>
              <a:t>划分</a:t>
            </a:r>
            <a:r>
              <a:rPr lang="en-US" altLang="zh-CN" dirty="0">
                <a:latin typeface="Huawei Sans"/>
              </a:rPr>
              <a:t>Pod</a:t>
            </a:r>
            <a:r>
              <a:rPr lang="zh-CN" altLang="en-US" dirty="0"/>
              <a:t>优先级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574405" y="2225675"/>
            <a:ext cx="2943225" cy="11855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</a:defRPr>
            </a:lvl1pPr>
          </a:lstStyle>
          <a:p>
            <a:r>
              <a:rPr lang="zh-CN" altLang="en-US" dirty="0">
                <a:sym typeface="微软雅黑" panose="020B0503020204020204" pitchFamily="34" charset="-122"/>
              </a:rPr>
              <a:t>重新划分</a:t>
            </a:r>
            <a:r>
              <a:rPr lang="en-US" altLang="zh-CN" dirty="0">
                <a:latin typeface="Huawei Sans"/>
                <a:sym typeface="微软雅黑" panose="020B0503020204020204" pitchFamily="34" charset="-122"/>
              </a:rPr>
              <a:t>Pod</a:t>
            </a:r>
            <a:r>
              <a:rPr lang="zh-CN" altLang="en-US" dirty="0">
                <a:sym typeface="微软雅黑" panose="020B0503020204020204" pitchFamily="34" charset="-122"/>
              </a:rPr>
              <a:t>优先级，按照在线、离线、超卖划分为三大类业务</a:t>
            </a:r>
            <a:r>
              <a:rPr lang="en-US" altLang="zh-CN" dirty="0">
                <a:latin typeface="Huawei Sans"/>
                <a:sym typeface="微软雅黑" panose="020B0503020204020204" pitchFamily="34" charset="-122"/>
              </a:rPr>
              <a:t>Pod</a:t>
            </a:r>
            <a:r>
              <a:rPr lang="zh-CN" altLang="en-US" dirty="0">
                <a:sym typeface="微软雅黑" panose="020B0503020204020204" pitchFamily="34" charset="-122"/>
              </a:rPr>
              <a:t>，严格控制业务</a:t>
            </a:r>
            <a:r>
              <a:rPr lang="en-US" altLang="zh-CN" dirty="0">
                <a:latin typeface="Huawei Sans"/>
                <a:sym typeface="微软雅黑" panose="020B0503020204020204" pitchFamily="34" charset="-122"/>
              </a:rPr>
              <a:t>P</a:t>
            </a:r>
            <a:r>
              <a:rPr lang="zh-CN" altLang="en-US" dirty="0">
                <a:latin typeface="Huawei Sans"/>
                <a:sym typeface="微软雅黑" panose="020B0503020204020204" pitchFamily="34" charset="-122"/>
              </a:rPr>
              <a:t>od</a:t>
            </a:r>
            <a:r>
              <a:rPr lang="zh-CN" altLang="en-US" dirty="0">
                <a:sym typeface="微软雅黑" panose="020B0503020204020204" pitchFamily="34" charset="-122"/>
              </a:rPr>
              <a:t>优先级，保障在业务</a:t>
            </a:r>
            <a:r>
              <a:rPr lang="en-US" altLang="zh-CN" dirty="0">
                <a:sym typeface="微软雅黑" panose="020B0503020204020204" pitchFamily="34" charset="-122"/>
              </a:rPr>
              <a:t>pod QOS</a:t>
            </a:r>
            <a:r>
              <a:rPr lang="zh-CN" altLang="en-US" dirty="0">
                <a:sym typeface="微软雅黑" panose="020B0503020204020204" pitchFamily="34" charset="-122"/>
              </a:rPr>
              <a:t>。</a:t>
            </a:r>
            <a:endParaRPr lang="zh-CN" altLang="en-US" dirty="0"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14924" y="3912512"/>
            <a:ext cx="1818640" cy="337185"/>
          </a:xfrm>
          <a:prstGeom prst="rect">
            <a:avLst/>
          </a:prstGeom>
          <a:solidFill>
            <a:srgbClr val="51B8ED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1600" b="1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</a:lstStyle>
          <a:p>
            <a:r>
              <a:rPr lang="zh-CN" altLang="en-US" dirty="0"/>
              <a:t>定制资源预测画像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514924" y="4291374"/>
            <a:ext cx="282293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</a:defRPr>
            </a:lvl1pPr>
          </a:lstStyle>
          <a:p>
            <a:r>
              <a:rPr lang="zh-CN" altLang="en-US" dirty="0">
                <a:sym typeface="微软雅黑" panose="020B0503020204020204" pitchFamily="34" charset="-122"/>
              </a:rPr>
              <a:t>定制资源预测算法，预测资源使用画像，计算节点可超</a:t>
            </a:r>
            <a:r>
              <a:rPr lang="zh-CN" altLang="en-US" dirty="0">
                <a:sym typeface="微软雅黑" panose="020B0503020204020204" pitchFamily="34" charset="-122"/>
              </a:rPr>
              <a:t>卖资源，解决“资源时间聚合”和</a:t>
            </a:r>
            <a:r>
              <a:rPr lang="en-US" altLang="zh-CN" dirty="0">
                <a:sym typeface="微软雅黑" panose="020B0503020204020204" pitchFamily="34" charset="-122"/>
              </a:rPr>
              <a:t>“</a:t>
            </a:r>
            <a:r>
              <a:rPr lang="zh-CN" altLang="en-US" dirty="0">
                <a:sym typeface="微软雅黑" panose="020B0503020204020204" pitchFamily="34" charset="-122"/>
              </a:rPr>
              <a:t>资源申请</a:t>
            </a:r>
            <a:r>
              <a:rPr lang="zh-CN" altLang="en-US" dirty="0">
                <a:sym typeface="微软雅黑" panose="020B0503020204020204" pitchFamily="34" charset="-122"/>
              </a:rPr>
              <a:t>与实际使用不一致</a:t>
            </a:r>
            <a:r>
              <a:rPr lang="en-US" altLang="zh-CN" dirty="0">
                <a:sym typeface="微软雅黑" panose="020B0503020204020204" pitchFamily="34" charset="-122"/>
              </a:rPr>
              <a:t>”</a:t>
            </a:r>
            <a:r>
              <a:rPr lang="zh-CN" altLang="en-US" dirty="0">
                <a:sym typeface="微软雅黑" panose="020B0503020204020204" pitchFamily="34" charset="-122"/>
              </a:rPr>
              <a:t>问题。</a:t>
            </a:r>
            <a:endParaRPr lang="zh-CN" altLang="en-US" dirty="0"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  <p:bldP spid="2" grpId="0" bldLvl="0" animBg="1"/>
      <p:bldP spid="3" grpId="0"/>
      <p:bldP spid="4" grpId="0" bldLvl="0" animBg="1"/>
      <p:bldP spid="5" grpId="0"/>
      <p:bldP spid="6" grpId="0" bldLvl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9128" y="232678"/>
            <a:ext cx="4467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资源超卖解决方案</a:t>
            </a:r>
            <a:r>
              <a:rPr lang="en-US" altLang="zh-CN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——</a:t>
            </a:r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实现逻辑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" y="915035"/>
            <a:ext cx="11924030" cy="55619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9128" y="232678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实践案例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506" y="1087310"/>
            <a:ext cx="11274380" cy="78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ts val="2710"/>
              </a:lnSpc>
              <a:buFont typeface="Wingdings" panose="05000000000000000000" charset="0"/>
              <a:buNone/>
            </a:pPr>
            <a:r>
              <a:rPr lang="en-US" sz="1600" b="1" dirty="0">
                <a:latin typeface="Huawei Sans"/>
                <a:ea typeface="方正兰亭粗黑简体" panose="02000000000000000000" pitchFamily="2" charset="-122"/>
              </a:rPr>
              <a:t>CSK Trubo</a:t>
            </a:r>
            <a:r>
              <a:rPr lang="en-US" sz="1600" b="1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（联通容器服务加速版）</a:t>
            </a:r>
            <a:r>
              <a:rPr sz="1600" b="1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基于</a:t>
            </a:r>
            <a:r>
              <a:rPr lang="en-US" sz="1600" b="1" dirty="0">
                <a:latin typeface="Huawei Sans"/>
                <a:ea typeface="方正兰亭粗黑简体" panose="02000000000000000000" pitchFamily="2" charset="-122"/>
              </a:rPr>
              <a:t>CULinux</a:t>
            </a:r>
            <a:r>
              <a:rPr sz="1600" b="1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发行版，集成</a:t>
            </a:r>
            <a:r>
              <a:rPr lang="zh-CN" sz="1600" b="1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资源超卖混部</a:t>
            </a:r>
            <a:r>
              <a:rPr sz="1600" b="1" dirty="0" err="1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组件</a:t>
            </a:r>
            <a:r>
              <a:rPr lang="zh-CN" sz="1600" b="1" dirty="0" err="1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后</a:t>
            </a:r>
            <a:r>
              <a:rPr sz="1600" b="1" dirty="0" err="1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，</a:t>
            </a:r>
            <a:r>
              <a:rPr lang="en-US" sz="1600" b="1" dirty="0" err="1">
                <a:latin typeface="Huawei Sans"/>
                <a:ea typeface="方正兰亭粗黑简体" panose="02000000000000000000" pitchFamily="2" charset="-122"/>
              </a:rPr>
              <a:t>CPU</a:t>
            </a:r>
            <a:r>
              <a:rPr lang="zh-CN" altLang="en-US" sz="1600" b="1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利用率提高到</a:t>
            </a:r>
            <a:r>
              <a:rPr lang="en-US" altLang="zh-CN" sz="1600" b="1" dirty="0">
                <a:latin typeface="Huawei Sans"/>
                <a:ea typeface="方正兰亭粗黑简体" panose="02000000000000000000" pitchFamily="2" charset="-122"/>
              </a:rPr>
              <a:t>50%</a:t>
            </a:r>
            <a:r>
              <a:rPr lang="zh-CN" altLang="en-US" sz="1600" b="1" dirty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，内存利用率提高</a:t>
            </a:r>
            <a:r>
              <a:rPr lang="en-US" altLang="zh-CN" sz="1600" b="1" dirty="0">
                <a:latin typeface="Huawei Sans"/>
                <a:ea typeface="方正兰亭粗黑简体" panose="02000000000000000000" pitchFamily="2" charset="-122"/>
              </a:rPr>
              <a:t>10%</a:t>
            </a:r>
            <a:r>
              <a:rPr lang="zh-CN" altLang="en-US" sz="1600" b="1" dirty="0">
                <a:latin typeface="Huawei Sans"/>
                <a:ea typeface="方正兰亭粗黑简体" panose="02000000000000000000" pitchFamily="2" charset="-122"/>
              </a:rPr>
              <a:t>。</a:t>
            </a:r>
            <a:endParaRPr lang="en-US" altLang="zh-CN" sz="1600" b="1" dirty="0">
              <a:latin typeface="Huawei Sans"/>
              <a:ea typeface="方正兰亭粗黑简体" panose="02000000000000000000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8483" y="2156040"/>
            <a:ext cx="5402411" cy="3910866"/>
            <a:chOff x="468606" y="2204504"/>
            <a:chExt cx="5402411" cy="3910866"/>
          </a:xfrm>
        </p:grpSpPr>
        <p:sp>
          <p:nvSpPr>
            <p:cNvPr id="10" name="圆角矩形 9"/>
            <p:cNvSpPr/>
            <p:nvPr/>
          </p:nvSpPr>
          <p:spPr>
            <a:xfrm>
              <a:off x="468606" y="2510375"/>
              <a:ext cx="5402411" cy="935109"/>
            </a:xfrm>
            <a:prstGeom prst="roundRect">
              <a:avLst>
                <a:gd name="adj" fmla="val 9417"/>
              </a:avLst>
            </a:prstGeom>
            <a:solidFill>
              <a:srgbClr val="F0F4FC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200" b="1" dirty="0">
                  <a:solidFill>
                    <a:schemeClr val="tx2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扩展服务</a:t>
              </a:r>
              <a:endParaRPr lang="zh-CN" altLang="en-US" sz="1200" b="1" dirty="0">
                <a:solidFill>
                  <a:schemeClr val="tx2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96711" y="2836563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日志</a:t>
              </a:r>
              <a:endParaRPr lang="zh-CN" altLang="en-US" sz="1000" dirty="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977082" y="2836563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算力引擎</a:t>
              </a:r>
              <a:endParaRPr lang="zh-CN" altLang="en-US" sz="100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357454" y="2836563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多集群管理</a:t>
              </a:r>
              <a:endParaRPr lang="zh-CN" altLang="en-US" sz="100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4617622" y="2836563"/>
              <a:ext cx="1123033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混部超卖</a:t>
              </a:r>
              <a:endParaRPr lang="zh-CN" altLang="en-US" sz="100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68" name="圆角矩形 67"/>
            <p:cNvSpPr/>
            <p:nvPr/>
          </p:nvSpPr>
          <p:spPr>
            <a:xfrm>
              <a:off x="596711" y="3123247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rgbClr val="4064AB"/>
                  </a:solidFill>
                  <a:latin typeface="Huawei Sans"/>
                  <a:ea typeface="方正兰亭纤黑简体" panose="02010600030101010101" charset="-122"/>
                  <a:cs typeface="微软雅黑" panose="020B0503020204020204" pitchFamily="34" charset="-122"/>
                </a:rPr>
                <a:t>NUMA</a:t>
              </a:r>
              <a:r>
                <a:rPr lang="zh-CN" altLang="en-US" sz="1000" dirty="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  <a:cs typeface="微软雅黑" panose="020B0503020204020204" pitchFamily="34" charset="-122"/>
                </a:rPr>
                <a:t>调度</a:t>
              </a:r>
              <a:endParaRPr lang="zh-CN" altLang="en-US" sz="1000" dirty="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  <a:cs typeface="微软雅黑" panose="020B0503020204020204" pitchFamily="34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1977082" y="3123247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rgbClr val="4064AB"/>
                  </a:solidFill>
                  <a:latin typeface="Huawei Sans"/>
                  <a:ea typeface="方正兰亭纤黑简体" panose="02010600030101010101" charset="-122"/>
                </a:rPr>
                <a:t>KAE-Operator</a:t>
              </a:r>
              <a:endParaRPr lang="en-US" altLang="zh-CN" sz="1000" dirty="0">
                <a:solidFill>
                  <a:srgbClr val="4064AB"/>
                </a:solidFill>
                <a:latin typeface="Huawei Sans"/>
                <a:ea typeface="方正兰亭纤黑简体" panose="02010600030101010101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3357454" y="3123247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rgbClr val="4064AB"/>
                  </a:solidFill>
                  <a:latin typeface="Huawei Sans"/>
                  <a:ea typeface="方正兰亭纤黑简体" panose="02010600030101010101" charset="-122"/>
                </a:rPr>
                <a:t>NPU-Operator</a:t>
              </a:r>
              <a:endParaRPr lang="en-US" altLang="zh-CN" sz="1000" dirty="0">
                <a:solidFill>
                  <a:srgbClr val="4064AB"/>
                </a:solidFill>
                <a:latin typeface="Huawei Sans"/>
                <a:ea typeface="方正兰亭纤黑简体" panose="02010600030101010101" charset="-122"/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468606" y="3505304"/>
              <a:ext cx="5402411" cy="935109"/>
            </a:xfrm>
            <a:prstGeom prst="roundRect">
              <a:avLst>
                <a:gd name="adj" fmla="val 9417"/>
              </a:avLst>
            </a:prstGeom>
            <a:solidFill>
              <a:srgbClr val="F0F4FC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200" dirty="0">
                  <a:solidFill>
                    <a:schemeClr val="tx2"/>
                  </a:solidFill>
                  <a:latin typeface="Huawei Sans"/>
                  <a:ea typeface="方正兰亭粗黑简体" panose="02000000000000000000" pitchFamily="2" charset="-122"/>
                </a:rPr>
                <a:t>Kubernetes</a:t>
              </a:r>
              <a:r>
                <a:rPr lang="zh-CN" altLang="en-US" sz="1200" dirty="0">
                  <a:solidFill>
                    <a:srgbClr val="4F71B5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集群服务</a:t>
              </a:r>
              <a:endParaRPr lang="zh-CN" altLang="en-US" sz="1200" dirty="0">
                <a:solidFill>
                  <a:srgbClr val="4F71B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596711" y="3831492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告警</a:t>
              </a:r>
              <a:endParaRPr lang="zh-CN" altLang="en-US" sz="1000" dirty="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1977082" y="3831492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应用服务</a:t>
              </a:r>
              <a:endParaRPr lang="zh-CN" altLang="en-US" sz="100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74" name="圆角矩形 73"/>
            <p:cNvSpPr/>
            <p:nvPr/>
          </p:nvSpPr>
          <p:spPr>
            <a:xfrm>
              <a:off x="3357454" y="3831492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认证鉴权</a:t>
              </a:r>
              <a:endParaRPr lang="zh-CN" altLang="en-US" sz="1000" dirty="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75" name="圆角矩形 74"/>
            <p:cNvSpPr/>
            <p:nvPr/>
          </p:nvSpPr>
          <p:spPr>
            <a:xfrm>
              <a:off x="4737826" y="3831492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资源管理</a:t>
              </a:r>
              <a:endParaRPr lang="zh-CN" altLang="en-US" sz="100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596711" y="4118176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监控</a:t>
              </a:r>
              <a:endParaRPr lang="zh-CN" altLang="en-US" sz="100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1977082" y="4118176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应用管理</a:t>
              </a:r>
              <a:endParaRPr lang="zh-CN" altLang="en-US" sz="100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3357454" y="4118176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扩展管理</a:t>
              </a:r>
              <a:endParaRPr lang="zh-CN" altLang="en-US" sz="1000">
                <a:solidFill>
                  <a:srgbClr val="4064AB"/>
                </a:solidFill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4732747" y="4118176"/>
              <a:ext cx="1002829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solidFill>
                    <a:srgbClr val="4064AB"/>
                  </a:solidFill>
                  <a:latin typeface="Huawei Sans"/>
                  <a:ea typeface="方正兰亭纤黑简体" panose="02010600030101010101" charset="-122"/>
                </a:rPr>
                <a:t>Console</a:t>
              </a:r>
              <a:endParaRPr lang="en-US" altLang="zh-CN" sz="1000" dirty="0">
                <a:solidFill>
                  <a:srgbClr val="4064AB"/>
                </a:solidFill>
                <a:latin typeface="Huawei Sans"/>
                <a:ea typeface="方正兰亭纤黑简体" panose="02010600030101010101" charset="-122"/>
              </a:endParaRPr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468606" y="4488382"/>
              <a:ext cx="5402411" cy="647861"/>
            </a:xfrm>
            <a:prstGeom prst="roundRect">
              <a:avLst>
                <a:gd name="adj" fmla="val 9417"/>
              </a:avLst>
            </a:prstGeom>
            <a:solidFill>
              <a:srgbClr val="B9DEF9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Huawei Sans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Kubernetes</a:t>
              </a:r>
              <a:r>
                <a:rPr lang="en-US" sz="1600" b="1" dirty="0">
                  <a:solidFill>
                    <a:schemeClr val="tx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 </a:t>
              </a:r>
              <a:r>
                <a:rPr lang="zh-CN" altLang="en-US" sz="1600" b="1" dirty="0">
                  <a:solidFill>
                    <a:schemeClr val="tx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（容器编排引擎）</a:t>
              </a:r>
              <a:r>
                <a:rPr lang="en-US" altLang="zh-CN" sz="1600" b="1" dirty="0">
                  <a:solidFill>
                    <a:schemeClr val="tx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+ </a:t>
              </a:r>
              <a:r>
                <a:rPr lang="zh-CN" altLang="en-US" sz="1600" b="1" dirty="0">
                  <a:solidFill>
                    <a:schemeClr val="tx1"/>
                  </a:solidFill>
                  <a:latin typeface="Huawei Sans"/>
                  <a:ea typeface="方正兰亭粗黑简体" panose="02000000000000000000" pitchFamily="2" charset="-122"/>
                </a:rPr>
                <a:t>混部超卖组件</a:t>
              </a:r>
              <a:endParaRPr lang="zh-CN" altLang="en-US" sz="1600" b="1" dirty="0">
                <a:solidFill>
                  <a:schemeClr val="tx1"/>
                </a:solidFill>
                <a:latin typeface="Huawei Sans"/>
                <a:ea typeface="方正兰亭粗黑简体" panose="02000000000000000000" pitchFamily="2" charset="-122"/>
              </a:endParaRPr>
            </a:p>
          </p:txBody>
        </p:sp>
        <p:sp>
          <p:nvSpPr>
            <p:cNvPr id="81" name="圆角矩形 80"/>
            <p:cNvSpPr/>
            <p:nvPr/>
          </p:nvSpPr>
          <p:spPr>
            <a:xfrm>
              <a:off x="468606" y="5181390"/>
              <a:ext cx="5402411" cy="416482"/>
            </a:xfrm>
            <a:prstGeom prst="roundRect">
              <a:avLst>
                <a:gd name="adj" fmla="val 9417"/>
              </a:avLst>
            </a:prstGeom>
            <a:solidFill>
              <a:srgbClr val="F0F4FC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1065">
                <a:solidFill>
                  <a:srgbClr val="4F71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468606" y="5658820"/>
              <a:ext cx="5402411" cy="456550"/>
            </a:xfrm>
            <a:prstGeom prst="roundRect">
              <a:avLst>
                <a:gd name="adj" fmla="val 9417"/>
              </a:avLst>
            </a:prstGeom>
            <a:solidFill>
              <a:srgbClr val="F0F4FC"/>
            </a:solidFill>
            <a:ln w="3175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sz="1065">
                <a:solidFill>
                  <a:srgbClr val="4F71B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3715245" y="5245724"/>
              <a:ext cx="827320" cy="291199"/>
              <a:chOff x="6666" y="8707"/>
              <a:chExt cx="1466" cy="516"/>
            </a:xfrm>
          </p:grpSpPr>
          <p:pic>
            <p:nvPicPr>
              <p:cNvPr id="84" name="图片 83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6666" y="8707"/>
                <a:ext cx="497" cy="516"/>
              </a:xfrm>
              <a:prstGeom prst="rect">
                <a:avLst/>
              </a:prstGeom>
            </p:spPr>
          </p:pic>
          <p:sp>
            <p:nvSpPr>
              <p:cNvPr id="85" name="文本框 84"/>
              <p:cNvSpPr txBox="1"/>
              <p:nvPr/>
            </p:nvSpPr>
            <p:spPr>
              <a:xfrm>
                <a:off x="7117" y="8745"/>
                <a:ext cx="1015" cy="329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noAutofit/>
              </a:bodyPr>
              <a:lstStyle/>
              <a:p>
                <a:pPr>
                  <a:lnSpc>
                    <a:spcPts val="2710"/>
                  </a:lnSpc>
                </a:pPr>
                <a:r>
                  <a:rPr lang="zh-CN" altLang="en-US" sz="1200" dirty="0">
                    <a:solidFill>
                      <a:srgbClr val="4064AB"/>
                    </a:solidFill>
                    <a:latin typeface="Huawei Sans"/>
                    <a:ea typeface="方正兰亭纤黑简体" panose="02010600030101010101" charset="-122"/>
                  </a:rPr>
                  <a:t>iSula</a:t>
                </a:r>
                <a:r>
                  <a:rPr lang="zh-CN" altLang="en-US" sz="1200" dirty="0">
                    <a:latin typeface="Huawei Sans"/>
                    <a:ea typeface="微软雅黑" panose="020B0503020204020204" pitchFamily="34" charset="-122"/>
                  </a:rPr>
                  <a:t> </a:t>
                </a:r>
                <a:endParaRPr lang="zh-CN" altLang="en-US" sz="1200" dirty="0">
                  <a:latin typeface="Huawei Sans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86" name="图片 85" descr="物理机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02586" y="5760965"/>
              <a:ext cx="280476" cy="280476"/>
            </a:xfrm>
            <a:prstGeom prst="rect">
              <a:avLst/>
            </a:prstGeom>
          </p:spPr>
        </p:pic>
        <p:pic>
          <p:nvPicPr>
            <p:cNvPr id="87" name="图片 86" descr="虚拟机集群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40188" y="5737827"/>
              <a:ext cx="296278" cy="296278"/>
            </a:xfrm>
            <a:prstGeom prst="rect">
              <a:avLst/>
            </a:prstGeom>
          </p:spPr>
        </p:pic>
        <p:sp>
          <p:nvSpPr>
            <p:cNvPr id="88" name="文本框 87"/>
            <p:cNvSpPr txBox="1"/>
            <p:nvPr/>
          </p:nvSpPr>
          <p:spPr>
            <a:xfrm>
              <a:off x="1630014" y="5650355"/>
              <a:ext cx="727432" cy="378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710"/>
                </a:lnSpc>
              </a:pPr>
              <a:r>
                <a:rPr lang="zh-CN" altLang="en-US" sz="1200" dirty="0">
                  <a:solidFill>
                    <a:srgbClr val="4F71B5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物理机</a:t>
              </a:r>
              <a:endParaRPr lang="zh-CN" altLang="en-US" sz="1200" dirty="0">
                <a:solidFill>
                  <a:srgbClr val="4F71B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3896397" y="5644712"/>
              <a:ext cx="721224" cy="378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ts val="2710"/>
                </a:lnSpc>
                <a:defRPr sz="1200" b="1">
                  <a:latin typeface="方正兰亭纤黑简体" panose="02010600030101010101" charset="-122"/>
                  <a:ea typeface="方正兰亭纤黑简体" panose="02010600030101010101" charset="-122"/>
                </a:defRPr>
              </a:lvl1pPr>
            </a:lstStyle>
            <a:p>
              <a:r>
                <a:rPr lang="zh-CN" altLang="en-US" b="0" dirty="0">
                  <a:solidFill>
                    <a:srgbClr val="4F71B5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虚拟机</a:t>
              </a:r>
              <a:endParaRPr lang="zh-CN" altLang="en-US" b="0" dirty="0">
                <a:solidFill>
                  <a:srgbClr val="4F71B5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4617622" y="3123247"/>
              <a:ext cx="1123033" cy="22799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4064AB"/>
                  </a:solidFill>
                  <a:latin typeface="方正兰亭纤黑简体" panose="02010600030101010101" charset="-122"/>
                  <a:ea typeface="方正兰亭纤黑简体" panose="02010600030101010101" charset="-122"/>
                </a:rPr>
                <a:t>应用迁移</a:t>
              </a:r>
              <a:r>
                <a:rPr lang="en-US" altLang="zh-CN" sz="1000" dirty="0">
                  <a:solidFill>
                    <a:srgbClr val="4064AB"/>
                  </a:solidFill>
                  <a:latin typeface="Huawei Sans"/>
                  <a:ea typeface="方正兰亭纤黑简体" panose="02010600030101010101" charset="-122"/>
                </a:rPr>
                <a:t>-devkit</a:t>
              </a:r>
              <a:endParaRPr lang="en-US" altLang="zh-CN" sz="1000" dirty="0">
                <a:solidFill>
                  <a:srgbClr val="4064AB"/>
                </a:solidFill>
                <a:latin typeface="Huawei Sans"/>
                <a:ea typeface="方正兰亭纤黑简体" panose="02010600030101010101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1738367" y="2204504"/>
              <a:ext cx="2879254" cy="22742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ts val="2710"/>
                </a:lnSpc>
              </a:pPr>
              <a:r>
                <a:rPr lang="en-US" altLang="zh-CN" sz="1400" b="1" dirty="0">
                  <a:latin typeface="Huawei Sans"/>
                  <a:ea typeface="方正兰亭粗黑简体" panose="02000000000000000000" pitchFamily="2" charset="-122"/>
                </a:rPr>
                <a:t>CSK Turbo</a:t>
              </a:r>
              <a:r>
                <a:rPr lang="zh-CN" altLang="en-US" sz="1400" b="1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（联通容器服务加速版）</a:t>
              </a:r>
              <a:endParaRPr lang="zh-CN" altLang="en-US" sz="1400" b="1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1761021" y="5274463"/>
              <a:ext cx="1134733" cy="26985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en-US" sz="1200" dirty="0" err="1">
                  <a:solidFill>
                    <a:srgbClr val="4064AB"/>
                  </a:solidFill>
                  <a:latin typeface="Huawei Sans"/>
                  <a:ea typeface="方正兰亭纤黑简体" panose="02010600030101010101" charset="-122"/>
                  <a:sym typeface="+mn-ea"/>
                </a:rPr>
                <a:t>CULinux</a:t>
              </a:r>
              <a:endParaRPr lang="en-US" altLang="en-US" sz="1000" dirty="0">
                <a:solidFill>
                  <a:srgbClr val="4064AB"/>
                </a:solidFill>
                <a:latin typeface="Huawei Sans"/>
                <a:ea typeface="方正兰亭纤黑简体" panose="02010600030101010101" charset="-122"/>
                <a:sym typeface="+mn-ea"/>
              </a:endParaRPr>
            </a:p>
          </p:txBody>
        </p:sp>
        <p:pic>
          <p:nvPicPr>
            <p:cNvPr id="107" name="图片 10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312773" y="5220267"/>
              <a:ext cx="485508" cy="338727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9909868" y="3103561"/>
            <a:ext cx="1918963" cy="2257364"/>
            <a:chOff x="10023695" y="3659732"/>
            <a:chExt cx="1918963" cy="2257364"/>
          </a:xfrm>
        </p:grpSpPr>
        <p:sp>
          <p:nvSpPr>
            <p:cNvPr id="108" name="文本框 107"/>
            <p:cNvSpPr txBox="1"/>
            <p:nvPr>
              <p:custDataLst>
                <p:tags r:id="rId9"/>
              </p:custDataLst>
            </p:nvPr>
          </p:nvSpPr>
          <p:spPr>
            <a:xfrm>
              <a:off x="10023695" y="3962218"/>
              <a:ext cx="1918963" cy="19548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  <a:sym typeface="+mn-ea"/>
                </a:rPr>
                <a:t>通过混部超卖组件让集群资源得到充分复用。</a:t>
              </a:r>
              <a:r>
                <a:rPr lang="zh-CN" altLang="en-US" sz="14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本地资源的</a:t>
              </a:r>
              <a:r>
                <a:rPr lang="zh-CN" altLang="en-US" sz="1400" b="1" dirty="0">
                  <a:latin typeface="Huawei Sans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CPU</a:t>
              </a:r>
              <a:r>
                <a:rPr lang="zh-CN" altLang="en-US" sz="1400" b="1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利用率提升到</a:t>
              </a:r>
              <a:r>
                <a:rPr lang="zh-CN" altLang="en-US" sz="1400" b="1" dirty="0">
                  <a:solidFill>
                    <a:srgbClr val="C0000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50%</a:t>
              </a:r>
              <a:r>
                <a:rPr lang="zh-CN" altLang="en-US" sz="1400" b="1" dirty="0">
                  <a:solidFill>
                    <a:schemeClr val="tx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，内存利用率提高</a:t>
              </a:r>
              <a:r>
                <a:rPr lang="en-US" altLang="zh-CN" sz="1400" b="1" dirty="0">
                  <a:solidFill>
                    <a:srgbClr val="C0000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10%</a:t>
              </a:r>
              <a:r>
                <a:rPr lang="zh-CN" altLang="en-US" sz="14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。</a:t>
              </a:r>
              <a:endParaRPr lang="zh-CN" altLang="en-US" sz="1400" dirty="0">
                <a:latin typeface="方正兰亭粗黑简体" panose="02000000000000000000" pitchFamily="2" charset="-122"/>
                <a:ea typeface="方正兰亭粗黑简体" panose="02000000000000000000" pitchFamily="2" charset="-122"/>
                <a:cs typeface="微软雅黑" panose="020B0503020204020204" pitchFamily="34" charset="-122"/>
              </a:endParaRPr>
            </a:p>
            <a:p>
              <a:pPr algn="ctr" fontAlgn="auto">
                <a:lnSpc>
                  <a:spcPct val="150000"/>
                </a:lnSpc>
              </a:pPr>
              <a:endParaRPr lang="zh-CN" altLang="en-US" sz="1355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>
              <p:custDataLst>
                <p:tags r:id="rId10"/>
              </p:custDataLst>
            </p:nvPr>
          </p:nvSpPr>
          <p:spPr>
            <a:xfrm>
              <a:off x="10214918" y="3659732"/>
              <a:ext cx="1663669" cy="302486"/>
            </a:xfrm>
            <a:prstGeom prst="rect">
              <a:avLst/>
            </a:prstGeom>
            <a:noFill/>
          </p:spPr>
          <p:txBody>
            <a:bodyPr vert="horz" wrap="square" lIns="81263" numCol="1" spcCol="0" rtlCol="0" fromWordArt="0" anchor="t" anchorCtr="0" forceAA="0" compatLnSpc="0">
              <a:noAutofit/>
            </a:bodyPr>
            <a:lstStyle/>
            <a:p>
              <a:pPr marL="0" lvl="1">
                <a:buFont typeface="Arial" panose="020B0604020202020204" pitchFamily="34" charset="0"/>
              </a:pPr>
              <a:r>
                <a:rPr lang="zh-CN" altLang="en-US" sz="1600" b="1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sym typeface="+mn-ea"/>
                </a:rPr>
                <a:t>高效的资源利用</a:t>
              </a:r>
              <a:endParaRPr lang="zh-CN" altLang="en-US" sz="1600" b="1" dirty="0"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26354" y="2318218"/>
            <a:ext cx="2752842" cy="3753414"/>
            <a:chOff x="6660006" y="2318946"/>
            <a:chExt cx="2752842" cy="3753414"/>
          </a:xfrm>
        </p:grpSpPr>
        <p:grpSp>
          <p:nvGrpSpPr>
            <p:cNvPr id="4" name="组合 3"/>
            <p:cNvGrpSpPr/>
            <p:nvPr/>
          </p:nvGrpSpPr>
          <p:grpSpPr>
            <a:xfrm>
              <a:off x="6660006" y="2318946"/>
              <a:ext cx="2752842" cy="3753414"/>
              <a:chOff x="6412134" y="2355910"/>
              <a:chExt cx="2752842" cy="3753414"/>
            </a:xfrm>
          </p:grpSpPr>
          <p:sp>
            <p:nvSpPr>
              <p:cNvPr id="92" name="任意多边形: 形状 36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6412134" y="2355910"/>
                <a:ext cx="2752842" cy="3753414"/>
              </a:xfrm>
              <a:custGeom>
                <a:avLst/>
                <a:gdLst>
                  <a:gd name="connsiteX0" fmla="*/ 26744 w 3276109"/>
                  <a:gd name="connsiteY0" fmla="*/ 0 h 1838047"/>
                  <a:gd name="connsiteX1" fmla="*/ 3249366 w 3276109"/>
                  <a:gd name="connsiteY1" fmla="*/ 0 h 1838047"/>
                  <a:gd name="connsiteX2" fmla="*/ 3276109 w 3276109"/>
                  <a:gd name="connsiteY2" fmla="*/ 26744 h 1838047"/>
                  <a:gd name="connsiteX3" fmla="*/ 3276109 w 3276109"/>
                  <a:gd name="connsiteY3" fmla="*/ 225012 h 1838047"/>
                  <a:gd name="connsiteX4" fmla="*/ 3243882 w 3276109"/>
                  <a:gd name="connsiteY4" fmla="*/ 264356 h 1838047"/>
                  <a:gd name="connsiteX5" fmla="*/ 3243882 w 3276109"/>
                  <a:gd name="connsiteY5" fmla="*/ 1589233 h 1838047"/>
                  <a:gd name="connsiteX6" fmla="*/ 3276109 w 3276109"/>
                  <a:gd name="connsiteY6" fmla="*/ 1628577 h 1838047"/>
                  <a:gd name="connsiteX7" fmla="*/ 3276109 w 3276109"/>
                  <a:gd name="connsiteY7" fmla="*/ 1811304 h 1838047"/>
                  <a:gd name="connsiteX8" fmla="*/ 3249366 w 3276109"/>
                  <a:gd name="connsiteY8" fmla="*/ 1838047 h 1838047"/>
                  <a:gd name="connsiteX9" fmla="*/ 26744 w 3276109"/>
                  <a:gd name="connsiteY9" fmla="*/ 1838047 h 1838047"/>
                  <a:gd name="connsiteX10" fmla="*/ 0 w 3276109"/>
                  <a:gd name="connsiteY10" fmla="*/ 1811304 h 1838047"/>
                  <a:gd name="connsiteX11" fmla="*/ 0 w 3276109"/>
                  <a:gd name="connsiteY11" fmla="*/ 1632662 h 1838047"/>
                  <a:gd name="connsiteX12" fmla="*/ 35573 w 3276109"/>
                  <a:gd name="connsiteY12" fmla="*/ 1589233 h 1838047"/>
                  <a:gd name="connsiteX13" fmla="*/ 35573 w 3276109"/>
                  <a:gd name="connsiteY13" fmla="*/ 264356 h 1838047"/>
                  <a:gd name="connsiteX14" fmla="*/ 0 w 3276109"/>
                  <a:gd name="connsiteY14" fmla="*/ 220927 h 1838047"/>
                  <a:gd name="connsiteX15" fmla="*/ 0 w 3276109"/>
                  <a:gd name="connsiteY15" fmla="*/ 26744 h 1838047"/>
                  <a:gd name="connsiteX16" fmla="*/ 26744 w 3276109"/>
                  <a:gd name="connsiteY16" fmla="*/ 0 h 183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76109" h="1838047">
                    <a:moveTo>
                      <a:pt x="26744" y="0"/>
                    </a:moveTo>
                    <a:lnTo>
                      <a:pt x="3249366" y="0"/>
                    </a:lnTo>
                    <a:cubicBezTo>
                      <a:pt x="3264136" y="0"/>
                      <a:pt x="3276109" y="11974"/>
                      <a:pt x="3276109" y="26744"/>
                    </a:cubicBezTo>
                    <a:lnTo>
                      <a:pt x="3276109" y="225012"/>
                    </a:lnTo>
                    <a:lnTo>
                      <a:pt x="3243882" y="264356"/>
                    </a:lnTo>
                    <a:lnTo>
                      <a:pt x="3243882" y="1589233"/>
                    </a:lnTo>
                    <a:lnTo>
                      <a:pt x="3276109" y="1628577"/>
                    </a:lnTo>
                    <a:lnTo>
                      <a:pt x="3276109" y="1811304"/>
                    </a:lnTo>
                    <a:cubicBezTo>
                      <a:pt x="3276109" y="1826074"/>
                      <a:pt x="3264136" y="1838047"/>
                      <a:pt x="3249366" y="1838047"/>
                    </a:cubicBezTo>
                    <a:lnTo>
                      <a:pt x="26744" y="1838047"/>
                    </a:lnTo>
                    <a:cubicBezTo>
                      <a:pt x="11974" y="1838047"/>
                      <a:pt x="0" y="1826074"/>
                      <a:pt x="0" y="1811304"/>
                    </a:cubicBezTo>
                    <a:lnTo>
                      <a:pt x="0" y="1632662"/>
                    </a:lnTo>
                    <a:lnTo>
                      <a:pt x="35573" y="1589233"/>
                    </a:lnTo>
                    <a:lnTo>
                      <a:pt x="35573" y="264356"/>
                    </a:lnTo>
                    <a:lnTo>
                      <a:pt x="0" y="220927"/>
                    </a:lnTo>
                    <a:lnTo>
                      <a:pt x="0" y="26744"/>
                    </a:lnTo>
                    <a:cubicBezTo>
                      <a:pt x="0" y="11974"/>
                      <a:pt x="11974" y="0"/>
                      <a:pt x="26744" y="0"/>
                    </a:cubicBezTo>
                    <a:close/>
                  </a:path>
                </a:pathLst>
              </a:custGeom>
              <a:solidFill>
                <a:srgbClr val="B9DEF9"/>
              </a:solidFill>
              <a:ln w="28575">
                <a:noFill/>
              </a:ln>
            </p:spPr>
            <p:txBody>
              <a:bodyPr wrap="square" rtlCol="0" anchor="b" anchorCtr="0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en-US" altLang="zh-CN" sz="1420" b="1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+mn-ea"/>
                  <a:sym typeface="+mn-ea"/>
                </a:endParaRPr>
              </a:p>
            </p:txBody>
          </p:sp>
          <p:sp>
            <p:nvSpPr>
              <p:cNvPr id="94" name="文本框 93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7085204" y="3596499"/>
                <a:ext cx="1403691" cy="327881"/>
              </a:xfrm>
              <a:prstGeom prst="rect">
                <a:avLst/>
              </a:prstGeom>
              <a:noFill/>
            </p:spPr>
            <p:txBody>
              <a:bodyPr vert="horz" wrap="square" lIns="81263" numCol="1" spcCol="0" rtlCol="0" fromWordArt="0" anchor="t" anchorCtr="0" forceAA="0" compatLnSpc="0">
                <a:noAutofit/>
              </a:bodyPr>
              <a:lstStyle/>
              <a:p>
                <a:pPr marL="0" lvl="1">
                  <a:buFont typeface="Arial" panose="020B0604020202020204" pitchFamily="34" charset="0"/>
                </a:pPr>
                <a:r>
                  <a:rPr lang="zh-CN" altLang="en-US" sz="1600" b="1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资源超卖</a:t>
                </a:r>
                <a:r>
                  <a:rPr lang="zh-CN" altLang="en-US" sz="1600" b="1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</a:rPr>
                  <a:t>调度</a:t>
                </a:r>
                <a:endParaRPr lang="zh-CN" altLang="en-US" sz="1600" b="1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endParaRPr>
              </a:p>
            </p:txBody>
          </p:sp>
          <p:sp>
            <p:nvSpPr>
              <p:cNvPr id="96" name="文本框 95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7091227" y="2756648"/>
                <a:ext cx="1678556" cy="302486"/>
              </a:xfrm>
              <a:prstGeom prst="rect">
                <a:avLst/>
              </a:prstGeom>
              <a:noFill/>
            </p:spPr>
            <p:txBody>
              <a:bodyPr vert="horz" wrap="square" lIns="81263" numCol="1" spcCol="0" rtlCol="0" fromWordArt="0" anchor="t" anchorCtr="0" forceAA="0" compatLnSpc="0">
                <a:noAutofit/>
              </a:bodyPr>
              <a:lstStyle/>
              <a:p>
                <a:pPr marL="0" lvl="1">
                  <a:buFont typeface="Arial" panose="020B0604020202020204" pitchFamily="34" charset="0"/>
                </a:pPr>
                <a:r>
                  <a:rPr lang="zh-CN" altLang="en-US" sz="1600" b="1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  <a:sym typeface="+mn-ea"/>
                  </a:rPr>
                  <a:t>在离线业务混部</a:t>
                </a:r>
                <a:endParaRPr lang="zh-CN" altLang="en-US" sz="1600" b="1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sym typeface="+mn-ea"/>
                </a:endParaRPr>
              </a:p>
            </p:txBody>
          </p:sp>
          <p:sp>
            <p:nvSpPr>
              <p:cNvPr id="97" name="文本框 9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6710650" y="3072554"/>
                <a:ext cx="2362098" cy="427008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lvl="0">
                  <a:buClrTx/>
                  <a:buSzTx/>
                  <a:buFontTx/>
                </a:pPr>
                <a:r>
                  <a:rPr lang="zh-CN" altLang="en-US" sz="1200" dirty="0">
                    <a:latin typeface="Huawei Sans"/>
                    <a:ea typeface="方正兰亭粗黑简体" panose="02000000000000000000" pitchFamily="2" charset="-122"/>
                    <a:cs typeface="微软雅黑" panose="020B0503020204020204" pitchFamily="34" charset="-122"/>
                    <a:sym typeface="+mn-ea"/>
                  </a:rPr>
                  <a:t>基于</a:t>
                </a:r>
                <a:r>
                  <a:rPr lang="en-US" altLang="zh-CN" sz="1200" dirty="0">
                    <a:latin typeface="Huawei Sans"/>
                    <a:ea typeface="方正兰亭粗黑简体" panose="02000000000000000000" pitchFamily="2" charset="-122"/>
                    <a:cs typeface="微软雅黑" panose="020B0503020204020204" pitchFamily="34" charset="-122"/>
                    <a:sym typeface="+mn-ea"/>
                  </a:rPr>
                  <a:t>Rubik</a:t>
                </a:r>
                <a:r>
                  <a:rPr lang="zh-CN" altLang="en-US" sz="1200" dirty="0">
                    <a:latin typeface="Huawei Sans"/>
                    <a:ea typeface="方正兰亭粗黑简体" panose="02000000000000000000" pitchFamily="2" charset="-122"/>
                    <a:cs typeface="微软雅黑" panose="020B0503020204020204" pitchFamily="34" charset="-122"/>
                    <a:sym typeface="+mn-ea"/>
                  </a:rPr>
                  <a:t>的混部节点管理、混部工作负载管理、混部调度能力</a:t>
                </a:r>
                <a:endParaRPr lang="zh-CN" altLang="en-US" sz="12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8" name="文本框 9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6710650" y="3897085"/>
                <a:ext cx="2387616" cy="252080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r>
                  <a:rPr lang="zh-CN" altLang="en-US" sz="1200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  <a:cs typeface="微软雅黑" panose="020B0503020204020204" pitchFamily="34" charset="-122"/>
                  </a:rPr>
                  <a:t>节点超卖资源管理、超卖业务调度</a:t>
                </a:r>
                <a:endParaRPr lang="zh-CN" altLang="en-US" sz="12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03" name="文本框 102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7075074" y="5077520"/>
                <a:ext cx="1943735" cy="302260"/>
              </a:xfrm>
              <a:prstGeom prst="rect">
                <a:avLst/>
              </a:prstGeom>
              <a:noFill/>
            </p:spPr>
            <p:txBody>
              <a:bodyPr vert="horz" wrap="square" lIns="81263" numCol="1" spcCol="0" rtlCol="0" fromWordArt="0" anchor="t" anchorCtr="0" forceAA="0" compatLnSpc="0">
                <a:noAutofit/>
              </a:bodyPr>
              <a:lstStyle/>
              <a:p>
                <a:pPr marL="0" lvl="1">
                  <a:buFont typeface="Arial" panose="020B0604020202020204" pitchFamily="34" charset="0"/>
                </a:pPr>
                <a:r>
                  <a:rPr lang="zh-CN" altLang="en-US" sz="1600" b="1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  <a:sym typeface="+mn-ea"/>
                  </a:rPr>
                  <a:t>非侵入式方案</a:t>
                </a:r>
                <a:endParaRPr lang="zh-CN" altLang="en-US" sz="1600" b="1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sym typeface="+mn-ea"/>
                </a:endParaRPr>
              </a:p>
            </p:txBody>
          </p:sp>
          <p:sp>
            <p:nvSpPr>
              <p:cNvPr id="104" name="文本框 103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710650" y="5386449"/>
                <a:ext cx="2282587" cy="302486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lstStyle/>
              <a:p>
                <a:pPr lvl="0">
                  <a:buClrTx/>
                  <a:buSzTx/>
                  <a:buFontTx/>
                </a:pPr>
                <a:r>
                  <a:rPr lang="zh-CN" altLang="en-US" sz="1200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  <a:cs typeface="微软雅黑" panose="020B0503020204020204" pitchFamily="34" charset="-122"/>
                    <a:sym typeface="+mn-ea"/>
                  </a:rPr>
                  <a:t>采用</a:t>
                </a:r>
                <a:r>
                  <a:rPr lang="en-US" altLang="zh-CN" sz="1200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  <a:cs typeface="微软雅黑" panose="020B0503020204020204" pitchFamily="34" charset="-122"/>
                    <a:sym typeface="+mn-ea"/>
                  </a:rPr>
                  <a:t>NRI</a:t>
                </a:r>
                <a:r>
                  <a:rPr lang="zh-CN" altLang="en-US" sz="1200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  <a:cs typeface="微软雅黑" panose="020B0503020204020204" pitchFamily="34" charset="-122"/>
                    <a:sym typeface="+mn-ea"/>
                  </a:rPr>
                  <a:t>插件方式，无需修改</a:t>
                </a:r>
                <a:r>
                  <a:rPr lang="en-US" altLang="zh-CN" sz="1200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  <a:cs typeface="微软雅黑" panose="020B0503020204020204" pitchFamily="34" charset="-122"/>
                    <a:sym typeface="+mn-ea"/>
                  </a:rPr>
                  <a:t>K8s</a:t>
                </a:r>
                <a:r>
                  <a:rPr lang="zh-CN" altLang="en-US" sz="1200" dirty="0">
                    <a:latin typeface="方正兰亭粗黑简体" panose="02000000000000000000" pitchFamily="2" charset="-122"/>
                    <a:ea typeface="方正兰亭粗黑简体" panose="02000000000000000000" pitchFamily="2" charset="-122"/>
                    <a:cs typeface="微软雅黑" panose="020B0503020204020204" pitchFamily="34" charset="-122"/>
                    <a:sym typeface="+mn-ea"/>
                  </a:rPr>
                  <a:t>源码</a:t>
                </a:r>
                <a:endParaRPr lang="zh-CN" altLang="en-US" sz="12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59" name="文本框 58"/>
            <p:cNvSpPr txBox="1"/>
            <p:nvPr>
              <p:custDataLst>
                <p:tags r:id="rId18"/>
              </p:custDataLst>
            </p:nvPr>
          </p:nvSpPr>
          <p:spPr>
            <a:xfrm>
              <a:off x="7333076" y="4269245"/>
              <a:ext cx="1628342" cy="327881"/>
            </a:xfrm>
            <a:prstGeom prst="rect">
              <a:avLst/>
            </a:prstGeom>
            <a:noFill/>
          </p:spPr>
          <p:txBody>
            <a:bodyPr vert="horz" wrap="square" lIns="81263" numCol="1" spcCol="0" rtlCol="0" fromWordArt="0" anchor="t" anchorCtr="0" forceAA="0" compatLnSpc="0">
              <a:noAutofit/>
            </a:bodyPr>
            <a:lstStyle/>
            <a:p>
              <a:pPr marL="0" lvl="1">
                <a:buFont typeface="Arial" panose="020B0604020202020204" pitchFamily="34" charset="0"/>
              </a:pPr>
              <a:r>
                <a:rPr lang="zh-CN" altLang="en-US" sz="1600" b="1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sym typeface="+mn-ea"/>
                </a:rPr>
                <a:t>可插拔</a:t>
              </a:r>
              <a:r>
                <a:rPr lang="zh-CN" altLang="en-US" sz="1600" b="1" dirty="0"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扩展组件</a:t>
              </a:r>
              <a:endParaRPr lang="zh-CN" altLang="en-US" sz="1600" b="1" dirty="0"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19"/>
              </p:custDataLst>
            </p:nvPr>
          </p:nvSpPr>
          <p:spPr>
            <a:xfrm>
              <a:off x="6958522" y="4565733"/>
              <a:ext cx="2308104" cy="433814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r>
                <a:rPr lang="zh-CN" altLang="en-US" sz="12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采用可插拔架构，以扩展组件形式在任意</a:t>
              </a:r>
              <a:r>
                <a:rPr lang="en-US" altLang="zh-CN" sz="12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K8s</a:t>
              </a:r>
              <a:r>
                <a:rPr lang="zh-CN" altLang="en-US" sz="1200" dirty="0">
                  <a:latin typeface="方正兰亭粗黑简体" panose="02000000000000000000" pitchFamily="2" charset="-122"/>
                  <a:ea typeface="方正兰亭粗黑简体" panose="02000000000000000000" pitchFamily="2" charset="-122"/>
                  <a:cs typeface="微软雅黑" panose="020B0503020204020204" pitchFamily="34" charset="-122"/>
                </a:rPr>
                <a:t>云平台部署</a:t>
              </a:r>
              <a:endParaRPr lang="zh-CN" altLang="en-US" sz="1200" dirty="0">
                <a:latin typeface="方正兰亭粗黑简体" panose="02000000000000000000" pitchFamily="2" charset="-122"/>
                <a:ea typeface="方正兰亭粗黑简体" panose="02000000000000000000" pitchFamily="2" charset="-122"/>
                <a:cs typeface="微软雅黑" panose="020B0503020204020204" pitchFamily="34" charset="-122"/>
              </a:endParaRPr>
            </a:p>
          </p:txBody>
        </p:sp>
        <p:sp>
          <p:nvSpPr>
            <p:cNvPr id="61" name="矩形 18"/>
            <p:cNvSpPr/>
            <p:nvPr>
              <p:custDataLst>
                <p:tags r:id="rId20"/>
              </p:custDataLst>
            </p:nvPr>
          </p:nvSpPr>
          <p:spPr>
            <a:xfrm>
              <a:off x="7113226" y="3641686"/>
              <a:ext cx="235286" cy="226864"/>
            </a:xfrm>
            <a:custGeom>
              <a:avLst/>
              <a:gdLst>
                <a:gd name="connsiteX0" fmla="*/ 533447 w 608922"/>
                <a:gd name="connsiteY0" fmla="*/ 500727 h 595724"/>
                <a:gd name="connsiteX1" fmla="*/ 367665 w 608922"/>
                <a:gd name="connsiteY1" fmla="*/ 595724 h 595724"/>
                <a:gd name="connsiteX2" fmla="*/ 430173 w 608922"/>
                <a:gd name="connsiteY2" fmla="*/ 512941 h 595724"/>
                <a:gd name="connsiteX3" fmla="*/ 454633 w 608922"/>
                <a:gd name="connsiteY3" fmla="*/ 514977 h 595724"/>
                <a:gd name="connsiteX4" fmla="*/ 533447 w 608922"/>
                <a:gd name="connsiteY4" fmla="*/ 500727 h 595724"/>
                <a:gd name="connsiteX5" fmla="*/ 78856 w 608922"/>
                <a:gd name="connsiteY5" fmla="*/ 500727 h 595724"/>
                <a:gd name="connsiteX6" fmla="*/ 156300 w 608922"/>
                <a:gd name="connsiteY6" fmla="*/ 514977 h 595724"/>
                <a:gd name="connsiteX7" fmla="*/ 180756 w 608922"/>
                <a:gd name="connsiteY7" fmla="*/ 512941 h 595724"/>
                <a:gd name="connsiteX8" fmla="*/ 245292 w 608922"/>
                <a:gd name="connsiteY8" fmla="*/ 595724 h 595724"/>
                <a:gd name="connsiteX9" fmla="*/ 78856 w 608922"/>
                <a:gd name="connsiteY9" fmla="*/ 500727 h 595724"/>
                <a:gd name="connsiteX10" fmla="*/ 304406 w 608922"/>
                <a:gd name="connsiteY10" fmla="*/ 482403 h 595724"/>
                <a:gd name="connsiteX11" fmla="*/ 395477 w 608922"/>
                <a:gd name="connsiteY11" fmla="*/ 508848 h 595724"/>
                <a:gd name="connsiteX12" fmla="*/ 304406 w 608922"/>
                <a:gd name="connsiteY12" fmla="*/ 585471 h 595724"/>
                <a:gd name="connsiteX13" fmla="*/ 213335 w 608922"/>
                <a:gd name="connsiteY13" fmla="*/ 508848 h 595724"/>
                <a:gd name="connsiteX14" fmla="*/ 304406 w 608922"/>
                <a:gd name="connsiteY14" fmla="*/ 482403 h 595724"/>
                <a:gd name="connsiteX15" fmla="*/ 428089 w 608922"/>
                <a:gd name="connsiteY15" fmla="*/ 415218 h 595724"/>
                <a:gd name="connsiteX16" fmla="*/ 409744 w 608922"/>
                <a:gd name="connsiteY16" fmla="*/ 478368 h 595724"/>
                <a:gd name="connsiteX17" fmla="*/ 345198 w 608922"/>
                <a:gd name="connsiteY17" fmla="*/ 464108 h 595724"/>
                <a:gd name="connsiteX18" fmla="*/ 387323 w 608922"/>
                <a:gd name="connsiteY18" fmla="*/ 441700 h 595724"/>
                <a:gd name="connsiteX19" fmla="*/ 428089 w 608922"/>
                <a:gd name="connsiteY19" fmla="*/ 415218 h 595724"/>
                <a:gd name="connsiteX20" fmla="*/ 180724 w 608922"/>
                <a:gd name="connsiteY20" fmla="*/ 415218 h 595724"/>
                <a:gd name="connsiteX21" fmla="*/ 221490 w 608922"/>
                <a:gd name="connsiteY21" fmla="*/ 441700 h 595724"/>
                <a:gd name="connsiteX22" fmla="*/ 263615 w 608922"/>
                <a:gd name="connsiteY22" fmla="*/ 464108 h 595724"/>
                <a:gd name="connsiteX23" fmla="*/ 199069 w 608922"/>
                <a:gd name="connsiteY23" fmla="*/ 478368 h 595724"/>
                <a:gd name="connsiteX24" fmla="*/ 180724 w 608922"/>
                <a:gd name="connsiteY24" fmla="*/ 415218 h 595724"/>
                <a:gd name="connsiteX25" fmla="*/ 531407 w 608922"/>
                <a:gd name="connsiteY25" fmla="*/ 322293 h 595724"/>
                <a:gd name="connsiteX26" fmla="*/ 553825 w 608922"/>
                <a:gd name="connsiteY26" fmla="*/ 441725 h 595724"/>
                <a:gd name="connsiteX27" fmla="*/ 450569 w 608922"/>
                <a:gd name="connsiteY27" fmla="*/ 482440 h 595724"/>
                <a:gd name="connsiteX28" fmla="*/ 438341 w 608922"/>
                <a:gd name="connsiteY28" fmla="*/ 482440 h 595724"/>
                <a:gd name="connsiteX29" fmla="*/ 462796 w 608922"/>
                <a:gd name="connsiteY29" fmla="*/ 388795 h 595724"/>
                <a:gd name="connsiteX30" fmla="*/ 531407 w 608922"/>
                <a:gd name="connsiteY30" fmla="*/ 322293 h 595724"/>
                <a:gd name="connsiteX31" fmla="*/ 73394 w 608922"/>
                <a:gd name="connsiteY31" fmla="*/ 322293 h 595724"/>
                <a:gd name="connsiteX32" fmla="*/ 141987 w 608922"/>
                <a:gd name="connsiteY32" fmla="*/ 388795 h 595724"/>
                <a:gd name="connsiteX33" fmla="*/ 166436 w 608922"/>
                <a:gd name="connsiteY33" fmla="*/ 482440 h 595724"/>
                <a:gd name="connsiteX34" fmla="*/ 154211 w 608922"/>
                <a:gd name="connsiteY34" fmla="*/ 482440 h 595724"/>
                <a:gd name="connsiteX35" fmla="*/ 53020 w 608922"/>
                <a:gd name="connsiteY35" fmla="*/ 441725 h 595724"/>
                <a:gd name="connsiteX36" fmla="*/ 73394 w 608922"/>
                <a:gd name="connsiteY36" fmla="*/ 322293 h 595724"/>
                <a:gd name="connsiteX37" fmla="*/ 470952 w 608922"/>
                <a:gd name="connsiteY37" fmla="*/ 249000 h 595724"/>
                <a:gd name="connsiteX38" fmla="*/ 515779 w 608922"/>
                <a:gd name="connsiteY38" fmla="*/ 297862 h 595724"/>
                <a:gd name="connsiteX39" fmla="*/ 470952 w 608922"/>
                <a:gd name="connsiteY39" fmla="*/ 346724 h 595724"/>
                <a:gd name="connsiteX40" fmla="*/ 472990 w 608922"/>
                <a:gd name="connsiteY40" fmla="*/ 297862 h 595724"/>
                <a:gd name="connsiteX41" fmla="*/ 470952 w 608922"/>
                <a:gd name="connsiteY41" fmla="*/ 249000 h 595724"/>
                <a:gd name="connsiteX42" fmla="*/ 137970 w 608922"/>
                <a:gd name="connsiteY42" fmla="*/ 249000 h 595724"/>
                <a:gd name="connsiteX43" fmla="*/ 135932 w 608922"/>
                <a:gd name="connsiteY43" fmla="*/ 297862 h 595724"/>
                <a:gd name="connsiteX44" fmla="*/ 137970 w 608922"/>
                <a:gd name="connsiteY44" fmla="*/ 346724 h 595724"/>
                <a:gd name="connsiteX45" fmla="*/ 93143 w 608922"/>
                <a:gd name="connsiteY45" fmla="*/ 297862 h 595724"/>
                <a:gd name="connsiteX46" fmla="*/ 137970 w 608922"/>
                <a:gd name="connsiteY46" fmla="*/ 249000 h 595724"/>
                <a:gd name="connsiteX47" fmla="*/ 592593 w 608922"/>
                <a:gd name="connsiteY47" fmla="*/ 202865 h 595724"/>
                <a:gd name="connsiteX48" fmla="*/ 608922 w 608922"/>
                <a:gd name="connsiteY48" fmla="*/ 297863 h 595724"/>
                <a:gd name="connsiteX49" fmla="*/ 592593 w 608922"/>
                <a:gd name="connsiteY49" fmla="*/ 392860 h 595724"/>
                <a:gd name="connsiteX50" fmla="*/ 551771 w 608922"/>
                <a:gd name="connsiteY50" fmla="*/ 297863 h 595724"/>
                <a:gd name="connsiteX51" fmla="*/ 555853 w 608922"/>
                <a:gd name="connsiteY51" fmla="*/ 291756 h 595724"/>
                <a:gd name="connsiteX52" fmla="*/ 592593 w 608922"/>
                <a:gd name="connsiteY52" fmla="*/ 202865 h 595724"/>
                <a:gd name="connsiteX53" fmla="*/ 14280 w 608922"/>
                <a:gd name="connsiteY53" fmla="*/ 202865 h 595724"/>
                <a:gd name="connsiteX54" fmla="*/ 50999 w 608922"/>
                <a:gd name="connsiteY54" fmla="*/ 291756 h 595724"/>
                <a:gd name="connsiteX55" fmla="*/ 55079 w 608922"/>
                <a:gd name="connsiteY55" fmla="*/ 297863 h 595724"/>
                <a:gd name="connsiteX56" fmla="*/ 50999 w 608922"/>
                <a:gd name="connsiteY56" fmla="*/ 303970 h 595724"/>
                <a:gd name="connsiteX57" fmla="*/ 16320 w 608922"/>
                <a:gd name="connsiteY57" fmla="*/ 392860 h 595724"/>
                <a:gd name="connsiteX58" fmla="*/ 0 w 608922"/>
                <a:gd name="connsiteY58" fmla="*/ 297863 h 595724"/>
                <a:gd name="connsiteX59" fmla="*/ 14280 w 608922"/>
                <a:gd name="connsiteY59" fmla="*/ 202865 h 595724"/>
                <a:gd name="connsiteX60" fmla="*/ 304406 w 608922"/>
                <a:gd name="connsiteY60" fmla="*/ 141787 h 595724"/>
                <a:gd name="connsiteX61" fmla="*/ 373731 w 608922"/>
                <a:gd name="connsiteY61" fmla="*/ 176387 h 595724"/>
                <a:gd name="connsiteX62" fmla="*/ 436259 w 608922"/>
                <a:gd name="connsiteY62" fmla="*/ 218449 h 595724"/>
                <a:gd name="connsiteX63" fmla="*/ 442376 w 608922"/>
                <a:gd name="connsiteY63" fmla="*/ 295790 h 595724"/>
                <a:gd name="connsiteX64" fmla="*/ 436259 w 608922"/>
                <a:gd name="connsiteY64" fmla="*/ 372452 h 595724"/>
                <a:gd name="connsiteX65" fmla="*/ 373731 w 608922"/>
                <a:gd name="connsiteY65" fmla="*/ 415192 h 595724"/>
                <a:gd name="connsiteX66" fmla="*/ 304406 w 608922"/>
                <a:gd name="connsiteY66" fmla="*/ 449792 h 595724"/>
                <a:gd name="connsiteX67" fmla="*/ 235081 w 608922"/>
                <a:gd name="connsiteY67" fmla="*/ 415192 h 595724"/>
                <a:gd name="connsiteX68" fmla="*/ 172553 w 608922"/>
                <a:gd name="connsiteY68" fmla="*/ 372452 h 595724"/>
                <a:gd name="connsiteX69" fmla="*/ 166436 w 608922"/>
                <a:gd name="connsiteY69" fmla="*/ 295790 h 595724"/>
                <a:gd name="connsiteX70" fmla="*/ 172553 w 608922"/>
                <a:gd name="connsiteY70" fmla="*/ 218449 h 595724"/>
                <a:gd name="connsiteX71" fmla="*/ 235081 w 608922"/>
                <a:gd name="connsiteY71" fmla="*/ 176387 h 595724"/>
                <a:gd name="connsiteX72" fmla="*/ 304406 w 608922"/>
                <a:gd name="connsiteY72" fmla="*/ 141787 h 595724"/>
                <a:gd name="connsiteX73" fmla="*/ 199069 w 608922"/>
                <a:gd name="connsiteY73" fmla="*/ 117356 h 595724"/>
                <a:gd name="connsiteX74" fmla="*/ 263615 w 608922"/>
                <a:gd name="connsiteY74" fmla="*/ 131616 h 595724"/>
                <a:gd name="connsiteX75" fmla="*/ 221490 w 608922"/>
                <a:gd name="connsiteY75" fmla="*/ 154024 h 595724"/>
                <a:gd name="connsiteX76" fmla="*/ 180724 w 608922"/>
                <a:gd name="connsiteY76" fmla="*/ 180506 h 595724"/>
                <a:gd name="connsiteX77" fmla="*/ 199069 w 608922"/>
                <a:gd name="connsiteY77" fmla="*/ 117356 h 595724"/>
                <a:gd name="connsiteX78" fmla="*/ 409744 w 608922"/>
                <a:gd name="connsiteY78" fmla="*/ 115393 h 595724"/>
                <a:gd name="connsiteX79" fmla="*/ 428089 w 608922"/>
                <a:gd name="connsiteY79" fmla="*/ 180506 h 595724"/>
                <a:gd name="connsiteX80" fmla="*/ 387323 w 608922"/>
                <a:gd name="connsiteY80" fmla="*/ 154054 h 595724"/>
                <a:gd name="connsiteX81" fmla="*/ 345198 w 608922"/>
                <a:gd name="connsiteY81" fmla="*/ 129636 h 595724"/>
                <a:gd name="connsiteX82" fmla="*/ 409744 w 608922"/>
                <a:gd name="connsiteY82" fmla="*/ 115393 h 595724"/>
                <a:gd name="connsiteX83" fmla="*/ 442376 w 608922"/>
                <a:gd name="connsiteY83" fmla="*/ 113284 h 595724"/>
                <a:gd name="connsiteX84" fmla="*/ 454611 w 608922"/>
                <a:gd name="connsiteY84" fmla="*/ 113284 h 595724"/>
                <a:gd name="connsiteX85" fmla="*/ 555886 w 608922"/>
                <a:gd name="connsiteY85" fmla="*/ 153999 h 595724"/>
                <a:gd name="connsiteX86" fmla="*/ 535495 w 608922"/>
                <a:gd name="connsiteY86" fmla="*/ 273431 h 595724"/>
                <a:gd name="connsiteX87" fmla="*/ 466845 w 608922"/>
                <a:gd name="connsiteY87" fmla="*/ 206929 h 595724"/>
                <a:gd name="connsiteX88" fmla="*/ 442376 w 608922"/>
                <a:gd name="connsiteY88" fmla="*/ 113284 h 595724"/>
                <a:gd name="connsiteX89" fmla="*/ 156277 w 608922"/>
                <a:gd name="connsiteY89" fmla="*/ 111248 h 595724"/>
                <a:gd name="connsiteX90" fmla="*/ 168509 w 608922"/>
                <a:gd name="connsiteY90" fmla="*/ 111248 h 595724"/>
                <a:gd name="connsiteX91" fmla="*/ 144046 w 608922"/>
                <a:gd name="connsiteY91" fmla="*/ 204872 h 595724"/>
                <a:gd name="connsiteX92" fmla="*/ 75414 w 608922"/>
                <a:gd name="connsiteY92" fmla="*/ 271358 h 595724"/>
                <a:gd name="connsiteX93" fmla="*/ 55028 w 608922"/>
                <a:gd name="connsiteY93" fmla="*/ 151954 h 595724"/>
                <a:gd name="connsiteX94" fmla="*/ 156277 w 608922"/>
                <a:gd name="connsiteY94" fmla="*/ 111248 h 595724"/>
                <a:gd name="connsiteX95" fmla="*/ 304406 w 608922"/>
                <a:gd name="connsiteY95" fmla="*/ 10143 h 595724"/>
                <a:gd name="connsiteX96" fmla="*/ 395477 w 608922"/>
                <a:gd name="connsiteY96" fmla="*/ 86847 h 595724"/>
                <a:gd name="connsiteX97" fmla="*/ 304406 w 608922"/>
                <a:gd name="connsiteY97" fmla="*/ 113320 h 595724"/>
                <a:gd name="connsiteX98" fmla="*/ 213335 w 608922"/>
                <a:gd name="connsiteY98" fmla="*/ 86847 h 595724"/>
                <a:gd name="connsiteX99" fmla="*/ 304406 w 608922"/>
                <a:gd name="connsiteY99" fmla="*/ 10143 h 595724"/>
                <a:gd name="connsiteX100" fmla="*/ 363521 w 608922"/>
                <a:gd name="connsiteY100" fmla="*/ 0 h 595724"/>
                <a:gd name="connsiteX101" fmla="*/ 530067 w 608922"/>
                <a:gd name="connsiteY101" fmla="*/ 94997 h 595724"/>
                <a:gd name="connsiteX102" fmla="*/ 452572 w 608922"/>
                <a:gd name="connsiteY102" fmla="*/ 80747 h 595724"/>
                <a:gd name="connsiteX103" fmla="*/ 428100 w 608922"/>
                <a:gd name="connsiteY103" fmla="*/ 82783 h 595724"/>
                <a:gd name="connsiteX104" fmla="*/ 363521 w 608922"/>
                <a:gd name="connsiteY104" fmla="*/ 0 h 595724"/>
                <a:gd name="connsiteX105" fmla="*/ 241256 w 608922"/>
                <a:gd name="connsiteY105" fmla="*/ 0 h 595724"/>
                <a:gd name="connsiteX106" fmla="*/ 178748 w 608922"/>
                <a:gd name="connsiteY106" fmla="*/ 82783 h 595724"/>
                <a:gd name="connsiteX107" fmla="*/ 154288 w 608922"/>
                <a:gd name="connsiteY107" fmla="*/ 80747 h 595724"/>
                <a:gd name="connsiteX108" fmla="*/ 75474 w 608922"/>
                <a:gd name="connsiteY108" fmla="*/ 94997 h 595724"/>
                <a:gd name="connsiteX109" fmla="*/ 241256 w 608922"/>
                <a:gd name="connsiteY109" fmla="*/ 0 h 59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608922" h="595724">
                  <a:moveTo>
                    <a:pt x="533447" y="500727"/>
                  </a:moveTo>
                  <a:cubicBezTo>
                    <a:pt x="491322" y="546869"/>
                    <a:pt x="432211" y="581475"/>
                    <a:pt x="367665" y="595724"/>
                  </a:cubicBezTo>
                  <a:cubicBezTo>
                    <a:pt x="391445" y="577403"/>
                    <a:pt x="411828" y="548904"/>
                    <a:pt x="430173" y="512941"/>
                  </a:cubicBezTo>
                  <a:cubicBezTo>
                    <a:pt x="438326" y="514977"/>
                    <a:pt x="446479" y="514977"/>
                    <a:pt x="454633" y="514977"/>
                  </a:cubicBezTo>
                  <a:cubicBezTo>
                    <a:pt x="483169" y="514977"/>
                    <a:pt x="509667" y="508870"/>
                    <a:pt x="533447" y="500727"/>
                  </a:cubicBezTo>
                  <a:close/>
                  <a:moveTo>
                    <a:pt x="78856" y="500727"/>
                  </a:moveTo>
                  <a:cubicBezTo>
                    <a:pt x="99236" y="510905"/>
                    <a:pt x="125730" y="514977"/>
                    <a:pt x="156300" y="514977"/>
                  </a:cubicBezTo>
                  <a:cubicBezTo>
                    <a:pt x="164452" y="514977"/>
                    <a:pt x="172604" y="512941"/>
                    <a:pt x="180756" y="512941"/>
                  </a:cubicBezTo>
                  <a:cubicBezTo>
                    <a:pt x="197060" y="548904"/>
                    <a:pt x="219477" y="577403"/>
                    <a:pt x="245292" y="595724"/>
                  </a:cubicBezTo>
                  <a:cubicBezTo>
                    <a:pt x="180756" y="583510"/>
                    <a:pt x="121654" y="548904"/>
                    <a:pt x="78856" y="500727"/>
                  </a:cubicBezTo>
                  <a:close/>
                  <a:moveTo>
                    <a:pt x="304406" y="482403"/>
                  </a:moveTo>
                  <a:cubicBezTo>
                    <a:pt x="334990" y="494609"/>
                    <a:pt x="367612" y="504780"/>
                    <a:pt x="395477" y="508848"/>
                  </a:cubicBezTo>
                  <a:cubicBezTo>
                    <a:pt x="371690" y="554958"/>
                    <a:pt x="339067" y="585471"/>
                    <a:pt x="304406" y="585471"/>
                  </a:cubicBezTo>
                  <a:cubicBezTo>
                    <a:pt x="269745" y="585471"/>
                    <a:pt x="237122" y="556992"/>
                    <a:pt x="213335" y="508848"/>
                  </a:cubicBezTo>
                  <a:cubicBezTo>
                    <a:pt x="241200" y="502745"/>
                    <a:pt x="273822" y="494609"/>
                    <a:pt x="304406" y="482403"/>
                  </a:cubicBezTo>
                  <a:close/>
                  <a:moveTo>
                    <a:pt x="428089" y="415218"/>
                  </a:moveTo>
                  <a:cubicBezTo>
                    <a:pt x="424012" y="437626"/>
                    <a:pt x="417897" y="460034"/>
                    <a:pt x="409744" y="478368"/>
                  </a:cubicBezTo>
                  <a:cubicBezTo>
                    <a:pt x="389361" y="476331"/>
                    <a:pt x="367619" y="470220"/>
                    <a:pt x="345198" y="464108"/>
                  </a:cubicBezTo>
                  <a:cubicBezTo>
                    <a:pt x="359466" y="457997"/>
                    <a:pt x="373734" y="449849"/>
                    <a:pt x="387323" y="441700"/>
                  </a:cubicBezTo>
                  <a:cubicBezTo>
                    <a:pt x="401591" y="433552"/>
                    <a:pt x="415859" y="425404"/>
                    <a:pt x="428089" y="415218"/>
                  </a:cubicBezTo>
                  <a:close/>
                  <a:moveTo>
                    <a:pt x="180724" y="415218"/>
                  </a:moveTo>
                  <a:cubicBezTo>
                    <a:pt x="192954" y="425404"/>
                    <a:pt x="207222" y="433552"/>
                    <a:pt x="221490" y="441700"/>
                  </a:cubicBezTo>
                  <a:cubicBezTo>
                    <a:pt x="235079" y="449849"/>
                    <a:pt x="249347" y="457997"/>
                    <a:pt x="263615" y="464108"/>
                  </a:cubicBezTo>
                  <a:cubicBezTo>
                    <a:pt x="241194" y="470220"/>
                    <a:pt x="219452" y="474294"/>
                    <a:pt x="199069" y="478368"/>
                  </a:cubicBezTo>
                  <a:cubicBezTo>
                    <a:pt x="192954" y="460034"/>
                    <a:pt x="184801" y="437626"/>
                    <a:pt x="180724" y="415218"/>
                  </a:cubicBezTo>
                  <a:close/>
                  <a:moveTo>
                    <a:pt x="531407" y="322293"/>
                  </a:moveTo>
                  <a:cubicBezTo>
                    <a:pt x="561976" y="369116"/>
                    <a:pt x="572166" y="411188"/>
                    <a:pt x="553825" y="441725"/>
                  </a:cubicBezTo>
                  <a:cubicBezTo>
                    <a:pt x="539559" y="468190"/>
                    <a:pt x="503555" y="484476"/>
                    <a:pt x="450569" y="482440"/>
                  </a:cubicBezTo>
                  <a:lnTo>
                    <a:pt x="438341" y="482440"/>
                  </a:lnTo>
                  <a:cubicBezTo>
                    <a:pt x="448531" y="453940"/>
                    <a:pt x="456682" y="423403"/>
                    <a:pt x="462796" y="388795"/>
                  </a:cubicBezTo>
                  <a:cubicBezTo>
                    <a:pt x="489290" y="369116"/>
                    <a:pt x="511707" y="344687"/>
                    <a:pt x="531407" y="322293"/>
                  </a:cubicBezTo>
                  <a:close/>
                  <a:moveTo>
                    <a:pt x="73394" y="322293"/>
                  </a:moveTo>
                  <a:cubicBezTo>
                    <a:pt x="93089" y="344687"/>
                    <a:pt x="115501" y="369116"/>
                    <a:pt x="141987" y="388795"/>
                  </a:cubicBezTo>
                  <a:cubicBezTo>
                    <a:pt x="148099" y="423403"/>
                    <a:pt x="156249" y="453940"/>
                    <a:pt x="166436" y="482440"/>
                  </a:cubicBezTo>
                  <a:cubicBezTo>
                    <a:pt x="162361" y="484476"/>
                    <a:pt x="158286" y="484476"/>
                    <a:pt x="154211" y="482440"/>
                  </a:cubicBezTo>
                  <a:cubicBezTo>
                    <a:pt x="103276" y="482440"/>
                    <a:pt x="69319" y="468190"/>
                    <a:pt x="53020" y="441725"/>
                  </a:cubicBezTo>
                  <a:cubicBezTo>
                    <a:pt x="34683" y="411188"/>
                    <a:pt x="42833" y="368437"/>
                    <a:pt x="73394" y="322293"/>
                  </a:cubicBezTo>
                  <a:close/>
                  <a:moveTo>
                    <a:pt x="470952" y="249000"/>
                  </a:moveTo>
                  <a:cubicBezTo>
                    <a:pt x="487253" y="265287"/>
                    <a:pt x="503553" y="281575"/>
                    <a:pt x="515779" y="297862"/>
                  </a:cubicBezTo>
                  <a:cubicBezTo>
                    <a:pt x="501516" y="314149"/>
                    <a:pt x="487253" y="330437"/>
                    <a:pt x="470952" y="346724"/>
                  </a:cubicBezTo>
                  <a:cubicBezTo>
                    <a:pt x="472990" y="330437"/>
                    <a:pt x="472990" y="314149"/>
                    <a:pt x="472990" y="297862"/>
                  </a:cubicBezTo>
                  <a:cubicBezTo>
                    <a:pt x="472990" y="281575"/>
                    <a:pt x="472990" y="265287"/>
                    <a:pt x="470952" y="249000"/>
                  </a:cubicBezTo>
                  <a:close/>
                  <a:moveTo>
                    <a:pt x="137970" y="249000"/>
                  </a:moveTo>
                  <a:cubicBezTo>
                    <a:pt x="135932" y="265287"/>
                    <a:pt x="135932" y="281575"/>
                    <a:pt x="135932" y="297862"/>
                  </a:cubicBezTo>
                  <a:cubicBezTo>
                    <a:pt x="135932" y="314149"/>
                    <a:pt x="135932" y="330437"/>
                    <a:pt x="137970" y="346724"/>
                  </a:cubicBezTo>
                  <a:cubicBezTo>
                    <a:pt x="121669" y="330437"/>
                    <a:pt x="105369" y="314149"/>
                    <a:pt x="93143" y="297862"/>
                  </a:cubicBezTo>
                  <a:cubicBezTo>
                    <a:pt x="107406" y="281575"/>
                    <a:pt x="121669" y="265287"/>
                    <a:pt x="137970" y="249000"/>
                  </a:cubicBezTo>
                  <a:close/>
                  <a:moveTo>
                    <a:pt x="592593" y="202865"/>
                  </a:moveTo>
                  <a:cubicBezTo>
                    <a:pt x="602799" y="232721"/>
                    <a:pt x="608922" y="263256"/>
                    <a:pt x="608922" y="297863"/>
                  </a:cubicBezTo>
                  <a:cubicBezTo>
                    <a:pt x="608922" y="330433"/>
                    <a:pt x="602799" y="363004"/>
                    <a:pt x="592593" y="392860"/>
                  </a:cubicBezTo>
                  <a:cubicBezTo>
                    <a:pt x="588511" y="365039"/>
                    <a:pt x="574223" y="330433"/>
                    <a:pt x="551771" y="297863"/>
                  </a:cubicBezTo>
                  <a:cubicBezTo>
                    <a:pt x="553812" y="295827"/>
                    <a:pt x="553812" y="293791"/>
                    <a:pt x="555853" y="291756"/>
                  </a:cubicBezTo>
                  <a:cubicBezTo>
                    <a:pt x="578305" y="261221"/>
                    <a:pt x="590552" y="230686"/>
                    <a:pt x="592593" y="202865"/>
                  </a:cubicBezTo>
                  <a:close/>
                  <a:moveTo>
                    <a:pt x="14280" y="202865"/>
                  </a:moveTo>
                  <a:cubicBezTo>
                    <a:pt x="18360" y="228650"/>
                    <a:pt x="30599" y="259185"/>
                    <a:pt x="50999" y="291756"/>
                  </a:cubicBezTo>
                  <a:cubicBezTo>
                    <a:pt x="53039" y="293791"/>
                    <a:pt x="53039" y="295827"/>
                    <a:pt x="55079" y="297863"/>
                  </a:cubicBezTo>
                  <a:cubicBezTo>
                    <a:pt x="53039" y="299898"/>
                    <a:pt x="53039" y="301934"/>
                    <a:pt x="50999" y="303970"/>
                  </a:cubicBezTo>
                  <a:cubicBezTo>
                    <a:pt x="30599" y="336540"/>
                    <a:pt x="18360" y="367075"/>
                    <a:pt x="16320" y="392860"/>
                  </a:cubicBezTo>
                  <a:cubicBezTo>
                    <a:pt x="6120" y="363004"/>
                    <a:pt x="0" y="332469"/>
                    <a:pt x="0" y="297863"/>
                  </a:cubicBezTo>
                  <a:cubicBezTo>
                    <a:pt x="0" y="263256"/>
                    <a:pt x="6120" y="232721"/>
                    <a:pt x="14280" y="202865"/>
                  </a:cubicBezTo>
                  <a:close/>
                  <a:moveTo>
                    <a:pt x="304406" y="141787"/>
                  </a:moveTo>
                  <a:cubicBezTo>
                    <a:pt x="328874" y="151963"/>
                    <a:pt x="351302" y="164175"/>
                    <a:pt x="373731" y="176387"/>
                  </a:cubicBezTo>
                  <a:cubicBezTo>
                    <a:pt x="395480" y="190633"/>
                    <a:pt x="415869" y="204881"/>
                    <a:pt x="436259" y="218449"/>
                  </a:cubicBezTo>
                  <a:cubicBezTo>
                    <a:pt x="440337" y="244908"/>
                    <a:pt x="442376" y="269331"/>
                    <a:pt x="442376" y="295790"/>
                  </a:cubicBezTo>
                  <a:cubicBezTo>
                    <a:pt x="442376" y="322248"/>
                    <a:pt x="440337" y="348707"/>
                    <a:pt x="436259" y="372452"/>
                  </a:cubicBezTo>
                  <a:cubicBezTo>
                    <a:pt x="417908" y="388734"/>
                    <a:pt x="395480" y="402981"/>
                    <a:pt x="373731" y="415192"/>
                  </a:cubicBezTo>
                  <a:cubicBezTo>
                    <a:pt x="351302" y="429439"/>
                    <a:pt x="326835" y="439616"/>
                    <a:pt x="304406" y="449792"/>
                  </a:cubicBezTo>
                  <a:cubicBezTo>
                    <a:pt x="281977" y="439616"/>
                    <a:pt x="257510" y="429439"/>
                    <a:pt x="235081" y="415192"/>
                  </a:cubicBezTo>
                  <a:cubicBezTo>
                    <a:pt x="213332" y="400946"/>
                    <a:pt x="192943" y="386699"/>
                    <a:pt x="172553" y="372452"/>
                  </a:cubicBezTo>
                  <a:cubicBezTo>
                    <a:pt x="168475" y="348707"/>
                    <a:pt x="166436" y="322248"/>
                    <a:pt x="166436" y="295790"/>
                  </a:cubicBezTo>
                  <a:cubicBezTo>
                    <a:pt x="166436" y="269331"/>
                    <a:pt x="168475" y="242872"/>
                    <a:pt x="172553" y="218449"/>
                  </a:cubicBezTo>
                  <a:cubicBezTo>
                    <a:pt x="190904" y="202845"/>
                    <a:pt x="213332" y="188598"/>
                    <a:pt x="235081" y="176387"/>
                  </a:cubicBezTo>
                  <a:cubicBezTo>
                    <a:pt x="257510" y="162140"/>
                    <a:pt x="281977" y="151963"/>
                    <a:pt x="304406" y="141787"/>
                  </a:cubicBezTo>
                  <a:close/>
                  <a:moveTo>
                    <a:pt x="199069" y="117356"/>
                  </a:moveTo>
                  <a:cubicBezTo>
                    <a:pt x="219452" y="119393"/>
                    <a:pt x="241194" y="125504"/>
                    <a:pt x="263615" y="131616"/>
                  </a:cubicBezTo>
                  <a:cubicBezTo>
                    <a:pt x="249347" y="137727"/>
                    <a:pt x="235079" y="145875"/>
                    <a:pt x="221490" y="154024"/>
                  </a:cubicBezTo>
                  <a:cubicBezTo>
                    <a:pt x="207222" y="162172"/>
                    <a:pt x="192954" y="170320"/>
                    <a:pt x="180724" y="180506"/>
                  </a:cubicBezTo>
                  <a:cubicBezTo>
                    <a:pt x="184801" y="158098"/>
                    <a:pt x="190916" y="135690"/>
                    <a:pt x="199069" y="117356"/>
                  </a:cubicBezTo>
                  <a:close/>
                  <a:moveTo>
                    <a:pt x="409744" y="115393"/>
                  </a:moveTo>
                  <a:cubicBezTo>
                    <a:pt x="417897" y="135741"/>
                    <a:pt x="424012" y="156088"/>
                    <a:pt x="428089" y="180506"/>
                  </a:cubicBezTo>
                  <a:cubicBezTo>
                    <a:pt x="415859" y="170332"/>
                    <a:pt x="401591" y="162193"/>
                    <a:pt x="387323" y="154054"/>
                  </a:cubicBezTo>
                  <a:cubicBezTo>
                    <a:pt x="373734" y="145915"/>
                    <a:pt x="359466" y="137775"/>
                    <a:pt x="345198" y="129636"/>
                  </a:cubicBezTo>
                  <a:cubicBezTo>
                    <a:pt x="367619" y="123532"/>
                    <a:pt x="389361" y="119462"/>
                    <a:pt x="409744" y="115393"/>
                  </a:cubicBezTo>
                  <a:close/>
                  <a:moveTo>
                    <a:pt x="442376" y="113284"/>
                  </a:moveTo>
                  <a:cubicBezTo>
                    <a:pt x="446454" y="111248"/>
                    <a:pt x="450532" y="111248"/>
                    <a:pt x="454611" y="113284"/>
                  </a:cubicBezTo>
                  <a:cubicBezTo>
                    <a:pt x="505588" y="113284"/>
                    <a:pt x="539573" y="127534"/>
                    <a:pt x="555886" y="153999"/>
                  </a:cubicBezTo>
                  <a:cubicBezTo>
                    <a:pt x="574238" y="184536"/>
                    <a:pt x="566082" y="227287"/>
                    <a:pt x="535495" y="273431"/>
                  </a:cubicBezTo>
                  <a:cubicBezTo>
                    <a:pt x="517823" y="251038"/>
                    <a:pt x="493354" y="228644"/>
                    <a:pt x="466845" y="206929"/>
                  </a:cubicBezTo>
                  <a:cubicBezTo>
                    <a:pt x="460728" y="172321"/>
                    <a:pt x="452572" y="141784"/>
                    <a:pt x="442376" y="113284"/>
                  </a:cubicBezTo>
                  <a:close/>
                  <a:moveTo>
                    <a:pt x="156277" y="111248"/>
                  </a:moveTo>
                  <a:lnTo>
                    <a:pt x="168509" y="111248"/>
                  </a:lnTo>
                  <a:cubicBezTo>
                    <a:pt x="156277" y="139742"/>
                    <a:pt x="150162" y="170271"/>
                    <a:pt x="144046" y="204872"/>
                  </a:cubicBezTo>
                  <a:cubicBezTo>
                    <a:pt x="117544" y="226582"/>
                    <a:pt x="95120" y="248970"/>
                    <a:pt x="75414" y="271358"/>
                  </a:cubicBezTo>
                  <a:cubicBezTo>
                    <a:pt x="44835" y="222511"/>
                    <a:pt x="38719" y="180448"/>
                    <a:pt x="55028" y="151954"/>
                  </a:cubicBezTo>
                  <a:cubicBezTo>
                    <a:pt x="71336" y="125495"/>
                    <a:pt x="107351" y="111248"/>
                    <a:pt x="156277" y="111248"/>
                  </a:cubicBezTo>
                  <a:close/>
                  <a:moveTo>
                    <a:pt x="304406" y="10143"/>
                  </a:moveTo>
                  <a:cubicBezTo>
                    <a:pt x="339067" y="10143"/>
                    <a:pt x="371690" y="38652"/>
                    <a:pt x="395477" y="86847"/>
                  </a:cubicBezTo>
                  <a:cubicBezTo>
                    <a:pt x="367612" y="92956"/>
                    <a:pt x="334990" y="101102"/>
                    <a:pt x="304406" y="113320"/>
                  </a:cubicBezTo>
                  <a:cubicBezTo>
                    <a:pt x="273822" y="101102"/>
                    <a:pt x="241200" y="90920"/>
                    <a:pt x="213335" y="86847"/>
                  </a:cubicBezTo>
                  <a:cubicBezTo>
                    <a:pt x="237122" y="40689"/>
                    <a:pt x="269745" y="10143"/>
                    <a:pt x="304406" y="10143"/>
                  </a:cubicBezTo>
                  <a:close/>
                  <a:moveTo>
                    <a:pt x="363521" y="0"/>
                  </a:moveTo>
                  <a:cubicBezTo>
                    <a:pt x="428100" y="12214"/>
                    <a:pt x="487241" y="46820"/>
                    <a:pt x="530067" y="94997"/>
                  </a:cubicBezTo>
                  <a:cubicBezTo>
                    <a:pt x="509674" y="84819"/>
                    <a:pt x="483162" y="80747"/>
                    <a:pt x="452572" y="80747"/>
                  </a:cubicBezTo>
                  <a:cubicBezTo>
                    <a:pt x="444415" y="80747"/>
                    <a:pt x="436257" y="82783"/>
                    <a:pt x="428100" y="82783"/>
                  </a:cubicBezTo>
                  <a:cubicBezTo>
                    <a:pt x="411785" y="46820"/>
                    <a:pt x="389353" y="18321"/>
                    <a:pt x="363521" y="0"/>
                  </a:cubicBezTo>
                  <a:close/>
                  <a:moveTo>
                    <a:pt x="241256" y="0"/>
                  </a:moveTo>
                  <a:cubicBezTo>
                    <a:pt x="217476" y="18321"/>
                    <a:pt x="197093" y="46820"/>
                    <a:pt x="178748" y="82783"/>
                  </a:cubicBezTo>
                  <a:cubicBezTo>
                    <a:pt x="170595" y="80747"/>
                    <a:pt x="162442" y="80747"/>
                    <a:pt x="154288" y="80747"/>
                  </a:cubicBezTo>
                  <a:cubicBezTo>
                    <a:pt x="125752" y="80747"/>
                    <a:pt x="99254" y="86854"/>
                    <a:pt x="75474" y="94997"/>
                  </a:cubicBezTo>
                  <a:cubicBezTo>
                    <a:pt x="117599" y="48855"/>
                    <a:pt x="176710" y="14249"/>
                    <a:pt x="24125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sz="890">
                <a:solidFill>
                  <a:schemeClr val="tx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endParaRPr>
            </a:p>
          </p:txBody>
        </p:sp>
        <p:sp>
          <p:nvSpPr>
            <p:cNvPr id="62" name="矩形 18"/>
            <p:cNvSpPr/>
            <p:nvPr>
              <p:custDataLst>
                <p:tags r:id="rId21"/>
              </p:custDataLst>
            </p:nvPr>
          </p:nvSpPr>
          <p:spPr>
            <a:xfrm>
              <a:off x="7123362" y="2777340"/>
              <a:ext cx="235286" cy="226864"/>
            </a:xfrm>
            <a:custGeom>
              <a:avLst/>
              <a:gdLst>
                <a:gd name="connsiteX0" fmla="*/ 533447 w 608922"/>
                <a:gd name="connsiteY0" fmla="*/ 500727 h 595724"/>
                <a:gd name="connsiteX1" fmla="*/ 367665 w 608922"/>
                <a:gd name="connsiteY1" fmla="*/ 595724 h 595724"/>
                <a:gd name="connsiteX2" fmla="*/ 430173 w 608922"/>
                <a:gd name="connsiteY2" fmla="*/ 512941 h 595724"/>
                <a:gd name="connsiteX3" fmla="*/ 454633 w 608922"/>
                <a:gd name="connsiteY3" fmla="*/ 514977 h 595724"/>
                <a:gd name="connsiteX4" fmla="*/ 533447 w 608922"/>
                <a:gd name="connsiteY4" fmla="*/ 500727 h 595724"/>
                <a:gd name="connsiteX5" fmla="*/ 78856 w 608922"/>
                <a:gd name="connsiteY5" fmla="*/ 500727 h 595724"/>
                <a:gd name="connsiteX6" fmla="*/ 156300 w 608922"/>
                <a:gd name="connsiteY6" fmla="*/ 514977 h 595724"/>
                <a:gd name="connsiteX7" fmla="*/ 180756 w 608922"/>
                <a:gd name="connsiteY7" fmla="*/ 512941 h 595724"/>
                <a:gd name="connsiteX8" fmla="*/ 245292 w 608922"/>
                <a:gd name="connsiteY8" fmla="*/ 595724 h 595724"/>
                <a:gd name="connsiteX9" fmla="*/ 78856 w 608922"/>
                <a:gd name="connsiteY9" fmla="*/ 500727 h 595724"/>
                <a:gd name="connsiteX10" fmla="*/ 304406 w 608922"/>
                <a:gd name="connsiteY10" fmla="*/ 482403 h 595724"/>
                <a:gd name="connsiteX11" fmla="*/ 395477 w 608922"/>
                <a:gd name="connsiteY11" fmla="*/ 508848 h 595724"/>
                <a:gd name="connsiteX12" fmla="*/ 304406 w 608922"/>
                <a:gd name="connsiteY12" fmla="*/ 585471 h 595724"/>
                <a:gd name="connsiteX13" fmla="*/ 213335 w 608922"/>
                <a:gd name="connsiteY13" fmla="*/ 508848 h 595724"/>
                <a:gd name="connsiteX14" fmla="*/ 304406 w 608922"/>
                <a:gd name="connsiteY14" fmla="*/ 482403 h 595724"/>
                <a:gd name="connsiteX15" fmla="*/ 428089 w 608922"/>
                <a:gd name="connsiteY15" fmla="*/ 415218 h 595724"/>
                <a:gd name="connsiteX16" fmla="*/ 409744 w 608922"/>
                <a:gd name="connsiteY16" fmla="*/ 478368 h 595724"/>
                <a:gd name="connsiteX17" fmla="*/ 345198 w 608922"/>
                <a:gd name="connsiteY17" fmla="*/ 464108 h 595724"/>
                <a:gd name="connsiteX18" fmla="*/ 387323 w 608922"/>
                <a:gd name="connsiteY18" fmla="*/ 441700 h 595724"/>
                <a:gd name="connsiteX19" fmla="*/ 428089 w 608922"/>
                <a:gd name="connsiteY19" fmla="*/ 415218 h 595724"/>
                <a:gd name="connsiteX20" fmla="*/ 180724 w 608922"/>
                <a:gd name="connsiteY20" fmla="*/ 415218 h 595724"/>
                <a:gd name="connsiteX21" fmla="*/ 221490 w 608922"/>
                <a:gd name="connsiteY21" fmla="*/ 441700 h 595724"/>
                <a:gd name="connsiteX22" fmla="*/ 263615 w 608922"/>
                <a:gd name="connsiteY22" fmla="*/ 464108 h 595724"/>
                <a:gd name="connsiteX23" fmla="*/ 199069 w 608922"/>
                <a:gd name="connsiteY23" fmla="*/ 478368 h 595724"/>
                <a:gd name="connsiteX24" fmla="*/ 180724 w 608922"/>
                <a:gd name="connsiteY24" fmla="*/ 415218 h 595724"/>
                <a:gd name="connsiteX25" fmla="*/ 531407 w 608922"/>
                <a:gd name="connsiteY25" fmla="*/ 322293 h 595724"/>
                <a:gd name="connsiteX26" fmla="*/ 553825 w 608922"/>
                <a:gd name="connsiteY26" fmla="*/ 441725 h 595724"/>
                <a:gd name="connsiteX27" fmla="*/ 450569 w 608922"/>
                <a:gd name="connsiteY27" fmla="*/ 482440 h 595724"/>
                <a:gd name="connsiteX28" fmla="*/ 438341 w 608922"/>
                <a:gd name="connsiteY28" fmla="*/ 482440 h 595724"/>
                <a:gd name="connsiteX29" fmla="*/ 462796 w 608922"/>
                <a:gd name="connsiteY29" fmla="*/ 388795 h 595724"/>
                <a:gd name="connsiteX30" fmla="*/ 531407 w 608922"/>
                <a:gd name="connsiteY30" fmla="*/ 322293 h 595724"/>
                <a:gd name="connsiteX31" fmla="*/ 73394 w 608922"/>
                <a:gd name="connsiteY31" fmla="*/ 322293 h 595724"/>
                <a:gd name="connsiteX32" fmla="*/ 141987 w 608922"/>
                <a:gd name="connsiteY32" fmla="*/ 388795 h 595724"/>
                <a:gd name="connsiteX33" fmla="*/ 166436 w 608922"/>
                <a:gd name="connsiteY33" fmla="*/ 482440 h 595724"/>
                <a:gd name="connsiteX34" fmla="*/ 154211 w 608922"/>
                <a:gd name="connsiteY34" fmla="*/ 482440 h 595724"/>
                <a:gd name="connsiteX35" fmla="*/ 53020 w 608922"/>
                <a:gd name="connsiteY35" fmla="*/ 441725 h 595724"/>
                <a:gd name="connsiteX36" fmla="*/ 73394 w 608922"/>
                <a:gd name="connsiteY36" fmla="*/ 322293 h 595724"/>
                <a:gd name="connsiteX37" fmla="*/ 470952 w 608922"/>
                <a:gd name="connsiteY37" fmla="*/ 249000 h 595724"/>
                <a:gd name="connsiteX38" fmla="*/ 515779 w 608922"/>
                <a:gd name="connsiteY38" fmla="*/ 297862 h 595724"/>
                <a:gd name="connsiteX39" fmla="*/ 470952 w 608922"/>
                <a:gd name="connsiteY39" fmla="*/ 346724 h 595724"/>
                <a:gd name="connsiteX40" fmla="*/ 472990 w 608922"/>
                <a:gd name="connsiteY40" fmla="*/ 297862 h 595724"/>
                <a:gd name="connsiteX41" fmla="*/ 470952 w 608922"/>
                <a:gd name="connsiteY41" fmla="*/ 249000 h 595724"/>
                <a:gd name="connsiteX42" fmla="*/ 137970 w 608922"/>
                <a:gd name="connsiteY42" fmla="*/ 249000 h 595724"/>
                <a:gd name="connsiteX43" fmla="*/ 135932 w 608922"/>
                <a:gd name="connsiteY43" fmla="*/ 297862 h 595724"/>
                <a:gd name="connsiteX44" fmla="*/ 137970 w 608922"/>
                <a:gd name="connsiteY44" fmla="*/ 346724 h 595724"/>
                <a:gd name="connsiteX45" fmla="*/ 93143 w 608922"/>
                <a:gd name="connsiteY45" fmla="*/ 297862 h 595724"/>
                <a:gd name="connsiteX46" fmla="*/ 137970 w 608922"/>
                <a:gd name="connsiteY46" fmla="*/ 249000 h 595724"/>
                <a:gd name="connsiteX47" fmla="*/ 592593 w 608922"/>
                <a:gd name="connsiteY47" fmla="*/ 202865 h 595724"/>
                <a:gd name="connsiteX48" fmla="*/ 608922 w 608922"/>
                <a:gd name="connsiteY48" fmla="*/ 297863 h 595724"/>
                <a:gd name="connsiteX49" fmla="*/ 592593 w 608922"/>
                <a:gd name="connsiteY49" fmla="*/ 392860 h 595724"/>
                <a:gd name="connsiteX50" fmla="*/ 551771 w 608922"/>
                <a:gd name="connsiteY50" fmla="*/ 297863 h 595724"/>
                <a:gd name="connsiteX51" fmla="*/ 555853 w 608922"/>
                <a:gd name="connsiteY51" fmla="*/ 291756 h 595724"/>
                <a:gd name="connsiteX52" fmla="*/ 592593 w 608922"/>
                <a:gd name="connsiteY52" fmla="*/ 202865 h 595724"/>
                <a:gd name="connsiteX53" fmla="*/ 14280 w 608922"/>
                <a:gd name="connsiteY53" fmla="*/ 202865 h 595724"/>
                <a:gd name="connsiteX54" fmla="*/ 50999 w 608922"/>
                <a:gd name="connsiteY54" fmla="*/ 291756 h 595724"/>
                <a:gd name="connsiteX55" fmla="*/ 55079 w 608922"/>
                <a:gd name="connsiteY55" fmla="*/ 297863 h 595724"/>
                <a:gd name="connsiteX56" fmla="*/ 50999 w 608922"/>
                <a:gd name="connsiteY56" fmla="*/ 303970 h 595724"/>
                <a:gd name="connsiteX57" fmla="*/ 16320 w 608922"/>
                <a:gd name="connsiteY57" fmla="*/ 392860 h 595724"/>
                <a:gd name="connsiteX58" fmla="*/ 0 w 608922"/>
                <a:gd name="connsiteY58" fmla="*/ 297863 h 595724"/>
                <a:gd name="connsiteX59" fmla="*/ 14280 w 608922"/>
                <a:gd name="connsiteY59" fmla="*/ 202865 h 595724"/>
                <a:gd name="connsiteX60" fmla="*/ 304406 w 608922"/>
                <a:gd name="connsiteY60" fmla="*/ 141787 h 595724"/>
                <a:gd name="connsiteX61" fmla="*/ 373731 w 608922"/>
                <a:gd name="connsiteY61" fmla="*/ 176387 h 595724"/>
                <a:gd name="connsiteX62" fmla="*/ 436259 w 608922"/>
                <a:gd name="connsiteY62" fmla="*/ 218449 h 595724"/>
                <a:gd name="connsiteX63" fmla="*/ 442376 w 608922"/>
                <a:gd name="connsiteY63" fmla="*/ 295790 h 595724"/>
                <a:gd name="connsiteX64" fmla="*/ 436259 w 608922"/>
                <a:gd name="connsiteY64" fmla="*/ 372452 h 595724"/>
                <a:gd name="connsiteX65" fmla="*/ 373731 w 608922"/>
                <a:gd name="connsiteY65" fmla="*/ 415192 h 595724"/>
                <a:gd name="connsiteX66" fmla="*/ 304406 w 608922"/>
                <a:gd name="connsiteY66" fmla="*/ 449792 h 595724"/>
                <a:gd name="connsiteX67" fmla="*/ 235081 w 608922"/>
                <a:gd name="connsiteY67" fmla="*/ 415192 h 595724"/>
                <a:gd name="connsiteX68" fmla="*/ 172553 w 608922"/>
                <a:gd name="connsiteY68" fmla="*/ 372452 h 595724"/>
                <a:gd name="connsiteX69" fmla="*/ 166436 w 608922"/>
                <a:gd name="connsiteY69" fmla="*/ 295790 h 595724"/>
                <a:gd name="connsiteX70" fmla="*/ 172553 w 608922"/>
                <a:gd name="connsiteY70" fmla="*/ 218449 h 595724"/>
                <a:gd name="connsiteX71" fmla="*/ 235081 w 608922"/>
                <a:gd name="connsiteY71" fmla="*/ 176387 h 595724"/>
                <a:gd name="connsiteX72" fmla="*/ 304406 w 608922"/>
                <a:gd name="connsiteY72" fmla="*/ 141787 h 595724"/>
                <a:gd name="connsiteX73" fmla="*/ 199069 w 608922"/>
                <a:gd name="connsiteY73" fmla="*/ 117356 h 595724"/>
                <a:gd name="connsiteX74" fmla="*/ 263615 w 608922"/>
                <a:gd name="connsiteY74" fmla="*/ 131616 h 595724"/>
                <a:gd name="connsiteX75" fmla="*/ 221490 w 608922"/>
                <a:gd name="connsiteY75" fmla="*/ 154024 h 595724"/>
                <a:gd name="connsiteX76" fmla="*/ 180724 w 608922"/>
                <a:gd name="connsiteY76" fmla="*/ 180506 h 595724"/>
                <a:gd name="connsiteX77" fmla="*/ 199069 w 608922"/>
                <a:gd name="connsiteY77" fmla="*/ 117356 h 595724"/>
                <a:gd name="connsiteX78" fmla="*/ 409744 w 608922"/>
                <a:gd name="connsiteY78" fmla="*/ 115393 h 595724"/>
                <a:gd name="connsiteX79" fmla="*/ 428089 w 608922"/>
                <a:gd name="connsiteY79" fmla="*/ 180506 h 595724"/>
                <a:gd name="connsiteX80" fmla="*/ 387323 w 608922"/>
                <a:gd name="connsiteY80" fmla="*/ 154054 h 595724"/>
                <a:gd name="connsiteX81" fmla="*/ 345198 w 608922"/>
                <a:gd name="connsiteY81" fmla="*/ 129636 h 595724"/>
                <a:gd name="connsiteX82" fmla="*/ 409744 w 608922"/>
                <a:gd name="connsiteY82" fmla="*/ 115393 h 595724"/>
                <a:gd name="connsiteX83" fmla="*/ 442376 w 608922"/>
                <a:gd name="connsiteY83" fmla="*/ 113284 h 595724"/>
                <a:gd name="connsiteX84" fmla="*/ 454611 w 608922"/>
                <a:gd name="connsiteY84" fmla="*/ 113284 h 595724"/>
                <a:gd name="connsiteX85" fmla="*/ 555886 w 608922"/>
                <a:gd name="connsiteY85" fmla="*/ 153999 h 595724"/>
                <a:gd name="connsiteX86" fmla="*/ 535495 w 608922"/>
                <a:gd name="connsiteY86" fmla="*/ 273431 h 595724"/>
                <a:gd name="connsiteX87" fmla="*/ 466845 w 608922"/>
                <a:gd name="connsiteY87" fmla="*/ 206929 h 595724"/>
                <a:gd name="connsiteX88" fmla="*/ 442376 w 608922"/>
                <a:gd name="connsiteY88" fmla="*/ 113284 h 595724"/>
                <a:gd name="connsiteX89" fmla="*/ 156277 w 608922"/>
                <a:gd name="connsiteY89" fmla="*/ 111248 h 595724"/>
                <a:gd name="connsiteX90" fmla="*/ 168509 w 608922"/>
                <a:gd name="connsiteY90" fmla="*/ 111248 h 595724"/>
                <a:gd name="connsiteX91" fmla="*/ 144046 w 608922"/>
                <a:gd name="connsiteY91" fmla="*/ 204872 h 595724"/>
                <a:gd name="connsiteX92" fmla="*/ 75414 w 608922"/>
                <a:gd name="connsiteY92" fmla="*/ 271358 h 595724"/>
                <a:gd name="connsiteX93" fmla="*/ 55028 w 608922"/>
                <a:gd name="connsiteY93" fmla="*/ 151954 h 595724"/>
                <a:gd name="connsiteX94" fmla="*/ 156277 w 608922"/>
                <a:gd name="connsiteY94" fmla="*/ 111248 h 595724"/>
                <a:gd name="connsiteX95" fmla="*/ 304406 w 608922"/>
                <a:gd name="connsiteY95" fmla="*/ 10143 h 595724"/>
                <a:gd name="connsiteX96" fmla="*/ 395477 w 608922"/>
                <a:gd name="connsiteY96" fmla="*/ 86847 h 595724"/>
                <a:gd name="connsiteX97" fmla="*/ 304406 w 608922"/>
                <a:gd name="connsiteY97" fmla="*/ 113320 h 595724"/>
                <a:gd name="connsiteX98" fmla="*/ 213335 w 608922"/>
                <a:gd name="connsiteY98" fmla="*/ 86847 h 595724"/>
                <a:gd name="connsiteX99" fmla="*/ 304406 w 608922"/>
                <a:gd name="connsiteY99" fmla="*/ 10143 h 595724"/>
                <a:gd name="connsiteX100" fmla="*/ 363521 w 608922"/>
                <a:gd name="connsiteY100" fmla="*/ 0 h 595724"/>
                <a:gd name="connsiteX101" fmla="*/ 530067 w 608922"/>
                <a:gd name="connsiteY101" fmla="*/ 94997 h 595724"/>
                <a:gd name="connsiteX102" fmla="*/ 452572 w 608922"/>
                <a:gd name="connsiteY102" fmla="*/ 80747 h 595724"/>
                <a:gd name="connsiteX103" fmla="*/ 428100 w 608922"/>
                <a:gd name="connsiteY103" fmla="*/ 82783 h 595724"/>
                <a:gd name="connsiteX104" fmla="*/ 363521 w 608922"/>
                <a:gd name="connsiteY104" fmla="*/ 0 h 595724"/>
                <a:gd name="connsiteX105" fmla="*/ 241256 w 608922"/>
                <a:gd name="connsiteY105" fmla="*/ 0 h 595724"/>
                <a:gd name="connsiteX106" fmla="*/ 178748 w 608922"/>
                <a:gd name="connsiteY106" fmla="*/ 82783 h 595724"/>
                <a:gd name="connsiteX107" fmla="*/ 154288 w 608922"/>
                <a:gd name="connsiteY107" fmla="*/ 80747 h 595724"/>
                <a:gd name="connsiteX108" fmla="*/ 75474 w 608922"/>
                <a:gd name="connsiteY108" fmla="*/ 94997 h 595724"/>
                <a:gd name="connsiteX109" fmla="*/ 241256 w 608922"/>
                <a:gd name="connsiteY109" fmla="*/ 0 h 59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608922" h="595724">
                  <a:moveTo>
                    <a:pt x="533447" y="500727"/>
                  </a:moveTo>
                  <a:cubicBezTo>
                    <a:pt x="491322" y="546869"/>
                    <a:pt x="432211" y="581475"/>
                    <a:pt x="367665" y="595724"/>
                  </a:cubicBezTo>
                  <a:cubicBezTo>
                    <a:pt x="391445" y="577403"/>
                    <a:pt x="411828" y="548904"/>
                    <a:pt x="430173" y="512941"/>
                  </a:cubicBezTo>
                  <a:cubicBezTo>
                    <a:pt x="438326" y="514977"/>
                    <a:pt x="446479" y="514977"/>
                    <a:pt x="454633" y="514977"/>
                  </a:cubicBezTo>
                  <a:cubicBezTo>
                    <a:pt x="483169" y="514977"/>
                    <a:pt x="509667" y="508870"/>
                    <a:pt x="533447" y="500727"/>
                  </a:cubicBezTo>
                  <a:close/>
                  <a:moveTo>
                    <a:pt x="78856" y="500727"/>
                  </a:moveTo>
                  <a:cubicBezTo>
                    <a:pt x="99236" y="510905"/>
                    <a:pt x="125730" y="514977"/>
                    <a:pt x="156300" y="514977"/>
                  </a:cubicBezTo>
                  <a:cubicBezTo>
                    <a:pt x="164452" y="514977"/>
                    <a:pt x="172604" y="512941"/>
                    <a:pt x="180756" y="512941"/>
                  </a:cubicBezTo>
                  <a:cubicBezTo>
                    <a:pt x="197060" y="548904"/>
                    <a:pt x="219477" y="577403"/>
                    <a:pt x="245292" y="595724"/>
                  </a:cubicBezTo>
                  <a:cubicBezTo>
                    <a:pt x="180756" y="583510"/>
                    <a:pt x="121654" y="548904"/>
                    <a:pt x="78856" y="500727"/>
                  </a:cubicBezTo>
                  <a:close/>
                  <a:moveTo>
                    <a:pt x="304406" y="482403"/>
                  </a:moveTo>
                  <a:cubicBezTo>
                    <a:pt x="334990" y="494609"/>
                    <a:pt x="367612" y="504780"/>
                    <a:pt x="395477" y="508848"/>
                  </a:cubicBezTo>
                  <a:cubicBezTo>
                    <a:pt x="371690" y="554958"/>
                    <a:pt x="339067" y="585471"/>
                    <a:pt x="304406" y="585471"/>
                  </a:cubicBezTo>
                  <a:cubicBezTo>
                    <a:pt x="269745" y="585471"/>
                    <a:pt x="237122" y="556992"/>
                    <a:pt x="213335" y="508848"/>
                  </a:cubicBezTo>
                  <a:cubicBezTo>
                    <a:pt x="241200" y="502745"/>
                    <a:pt x="273822" y="494609"/>
                    <a:pt x="304406" y="482403"/>
                  </a:cubicBezTo>
                  <a:close/>
                  <a:moveTo>
                    <a:pt x="428089" y="415218"/>
                  </a:moveTo>
                  <a:cubicBezTo>
                    <a:pt x="424012" y="437626"/>
                    <a:pt x="417897" y="460034"/>
                    <a:pt x="409744" y="478368"/>
                  </a:cubicBezTo>
                  <a:cubicBezTo>
                    <a:pt x="389361" y="476331"/>
                    <a:pt x="367619" y="470220"/>
                    <a:pt x="345198" y="464108"/>
                  </a:cubicBezTo>
                  <a:cubicBezTo>
                    <a:pt x="359466" y="457997"/>
                    <a:pt x="373734" y="449849"/>
                    <a:pt x="387323" y="441700"/>
                  </a:cubicBezTo>
                  <a:cubicBezTo>
                    <a:pt x="401591" y="433552"/>
                    <a:pt x="415859" y="425404"/>
                    <a:pt x="428089" y="415218"/>
                  </a:cubicBezTo>
                  <a:close/>
                  <a:moveTo>
                    <a:pt x="180724" y="415218"/>
                  </a:moveTo>
                  <a:cubicBezTo>
                    <a:pt x="192954" y="425404"/>
                    <a:pt x="207222" y="433552"/>
                    <a:pt x="221490" y="441700"/>
                  </a:cubicBezTo>
                  <a:cubicBezTo>
                    <a:pt x="235079" y="449849"/>
                    <a:pt x="249347" y="457997"/>
                    <a:pt x="263615" y="464108"/>
                  </a:cubicBezTo>
                  <a:cubicBezTo>
                    <a:pt x="241194" y="470220"/>
                    <a:pt x="219452" y="474294"/>
                    <a:pt x="199069" y="478368"/>
                  </a:cubicBezTo>
                  <a:cubicBezTo>
                    <a:pt x="192954" y="460034"/>
                    <a:pt x="184801" y="437626"/>
                    <a:pt x="180724" y="415218"/>
                  </a:cubicBezTo>
                  <a:close/>
                  <a:moveTo>
                    <a:pt x="531407" y="322293"/>
                  </a:moveTo>
                  <a:cubicBezTo>
                    <a:pt x="561976" y="369116"/>
                    <a:pt x="572166" y="411188"/>
                    <a:pt x="553825" y="441725"/>
                  </a:cubicBezTo>
                  <a:cubicBezTo>
                    <a:pt x="539559" y="468190"/>
                    <a:pt x="503555" y="484476"/>
                    <a:pt x="450569" y="482440"/>
                  </a:cubicBezTo>
                  <a:lnTo>
                    <a:pt x="438341" y="482440"/>
                  </a:lnTo>
                  <a:cubicBezTo>
                    <a:pt x="448531" y="453940"/>
                    <a:pt x="456682" y="423403"/>
                    <a:pt x="462796" y="388795"/>
                  </a:cubicBezTo>
                  <a:cubicBezTo>
                    <a:pt x="489290" y="369116"/>
                    <a:pt x="511707" y="344687"/>
                    <a:pt x="531407" y="322293"/>
                  </a:cubicBezTo>
                  <a:close/>
                  <a:moveTo>
                    <a:pt x="73394" y="322293"/>
                  </a:moveTo>
                  <a:cubicBezTo>
                    <a:pt x="93089" y="344687"/>
                    <a:pt x="115501" y="369116"/>
                    <a:pt x="141987" y="388795"/>
                  </a:cubicBezTo>
                  <a:cubicBezTo>
                    <a:pt x="148099" y="423403"/>
                    <a:pt x="156249" y="453940"/>
                    <a:pt x="166436" y="482440"/>
                  </a:cubicBezTo>
                  <a:cubicBezTo>
                    <a:pt x="162361" y="484476"/>
                    <a:pt x="158286" y="484476"/>
                    <a:pt x="154211" y="482440"/>
                  </a:cubicBezTo>
                  <a:cubicBezTo>
                    <a:pt x="103276" y="482440"/>
                    <a:pt x="69319" y="468190"/>
                    <a:pt x="53020" y="441725"/>
                  </a:cubicBezTo>
                  <a:cubicBezTo>
                    <a:pt x="34683" y="411188"/>
                    <a:pt x="42833" y="368437"/>
                    <a:pt x="73394" y="322293"/>
                  </a:cubicBezTo>
                  <a:close/>
                  <a:moveTo>
                    <a:pt x="470952" y="249000"/>
                  </a:moveTo>
                  <a:cubicBezTo>
                    <a:pt x="487253" y="265287"/>
                    <a:pt x="503553" y="281575"/>
                    <a:pt x="515779" y="297862"/>
                  </a:cubicBezTo>
                  <a:cubicBezTo>
                    <a:pt x="501516" y="314149"/>
                    <a:pt x="487253" y="330437"/>
                    <a:pt x="470952" y="346724"/>
                  </a:cubicBezTo>
                  <a:cubicBezTo>
                    <a:pt x="472990" y="330437"/>
                    <a:pt x="472990" y="314149"/>
                    <a:pt x="472990" y="297862"/>
                  </a:cubicBezTo>
                  <a:cubicBezTo>
                    <a:pt x="472990" y="281575"/>
                    <a:pt x="472990" y="265287"/>
                    <a:pt x="470952" y="249000"/>
                  </a:cubicBezTo>
                  <a:close/>
                  <a:moveTo>
                    <a:pt x="137970" y="249000"/>
                  </a:moveTo>
                  <a:cubicBezTo>
                    <a:pt x="135932" y="265287"/>
                    <a:pt x="135932" y="281575"/>
                    <a:pt x="135932" y="297862"/>
                  </a:cubicBezTo>
                  <a:cubicBezTo>
                    <a:pt x="135932" y="314149"/>
                    <a:pt x="135932" y="330437"/>
                    <a:pt x="137970" y="346724"/>
                  </a:cubicBezTo>
                  <a:cubicBezTo>
                    <a:pt x="121669" y="330437"/>
                    <a:pt x="105369" y="314149"/>
                    <a:pt x="93143" y="297862"/>
                  </a:cubicBezTo>
                  <a:cubicBezTo>
                    <a:pt x="107406" y="281575"/>
                    <a:pt x="121669" y="265287"/>
                    <a:pt x="137970" y="249000"/>
                  </a:cubicBezTo>
                  <a:close/>
                  <a:moveTo>
                    <a:pt x="592593" y="202865"/>
                  </a:moveTo>
                  <a:cubicBezTo>
                    <a:pt x="602799" y="232721"/>
                    <a:pt x="608922" y="263256"/>
                    <a:pt x="608922" y="297863"/>
                  </a:cubicBezTo>
                  <a:cubicBezTo>
                    <a:pt x="608922" y="330433"/>
                    <a:pt x="602799" y="363004"/>
                    <a:pt x="592593" y="392860"/>
                  </a:cubicBezTo>
                  <a:cubicBezTo>
                    <a:pt x="588511" y="365039"/>
                    <a:pt x="574223" y="330433"/>
                    <a:pt x="551771" y="297863"/>
                  </a:cubicBezTo>
                  <a:cubicBezTo>
                    <a:pt x="553812" y="295827"/>
                    <a:pt x="553812" y="293791"/>
                    <a:pt x="555853" y="291756"/>
                  </a:cubicBezTo>
                  <a:cubicBezTo>
                    <a:pt x="578305" y="261221"/>
                    <a:pt x="590552" y="230686"/>
                    <a:pt x="592593" y="202865"/>
                  </a:cubicBezTo>
                  <a:close/>
                  <a:moveTo>
                    <a:pt x="14280" y="202865"/>
                  </a:moveTo>
                  <a:cubicBezTo>
                    <a:pt x="18360" y="228650"/>
                    <a:pt x="30599" y="259185"/>
                    <a:pt x="50999" y="291756"/>
                  </a:cubicBezTo>
                  <a:cubicBezTo>
                    <a:pt x="53039" y="293791"/>
                    <a:pt x="53039" y="295827"/>
                    <a:pt x="55079" y="297863"/>
                  </a:cubicBezTo>
                  <a:cubicBezTo>
                    <a:pt x="53039" y="299898"/>
                    <a:pt x="53039" y="301934"/>
                    <a:pt x="50999" y="303970"/>
                  </a:cubicBezTo>
                  <a:cubicBezTo>
                    <a:pt x="30599" y="336540"/>
                    <a:pt x="18360" y="367075"/>
                    <a:pt x="16320" y="392860"/>
                  </a:cubicBezTo>
                  <a:cubicBezTo>
                    <a:pt x="6120" y="363004"/>
                    <a:pt x="0" y="332469"/>
                    <a:pt x="0" y="297863"/>
                  </a:cubicBezTo>
                  <a:cubicBezTo>
                    <a:pt x="0" y="263256"/>
                    <a:pt x="6120" y="232721"/>
                    <a:pt x="14280" y="202865"/>
                  </a:cubicBezTo>
                  <a:close/>
                  <a:moveTo>
                    <a:pt x="304406" y="141787"/>
                  </a:moveTo>
                  <a:cubicBezTo>
                    <a:pt x="328874" y="151963"/>
                    <a:pt x="351302" y="164175"/>
                    <a:pt x="373731" y="176387"/>
                  </a:cubicBezTo>
                  <a:cubicBezTo>
                    <a:pt x="395480" y="190633"/>
                    <a:pt x="415869" y="204881"/>
                    <a:pt x="436259" y="218449"/>
                  </a:cubicBezTo>
                  <a:cubicBezTo>
                    <a:pt x="440337" y="244908"/>
                    <a:pt x="442376" y="269331"/>
                    <a:pt x="442376" y="295790"/>
                  </a:cubicBezTo>
                  <a:cubicBezTo>
                    <a:pt x="442376" y="322248"/>
                    <a:pt x="440337" y="348707"/>
                    <a:pt x="436259" y="372452"/>
                  </a:cubicBezTo>
                  <a:cubicBezTo>
                    <a:pt x="417908" y="388734"/>
                    <a:pt x="395480" y="402981"/>
                    <a:pt x="373731" y="415192"/>
                  </a:cubicBezTo>
                  <a:cubicBezTo>
                    <a:pt x="351302" y="429439"/>
                    <a:pt x="326835" y="439616"/>
                    <a:pt x="304406" y="449792"/>
                  </a:cubicBezTo>
                  <a:cubicBezTo>
                    <a:pt x="281977" y="439616"/>
                    <a:pt x="257510" y="429439"/>
                    <a:pt x="235081" y="415192"/>
                  </a:cubicBezTo>
                  <a:cubicBezTo>
                    <a:pt x="213332" y="400946"/>
                    <a:pt x="192943" y="386699"/>
                    <a:pt x="172553" y="372452"/>
                  </a:cubicBezTo>
                  <a:cubicBezTo>
                    <a:pt x="168475" y="348707"/>
                    <a:pt x="166436" y="322248"/>
                    <a:pt x="166436" y="295790"/>
                  </a:cubicBezTo>
                  <a:cubicBezTo>
                    <a:pt x="166436" y="269331"/>
                    <a:pt x="168475" y="242872"/>
                    <a:pt x="172553" y="218449"/>
                  </a:cubicBezTo>
                  <a:cubicBezTo>
                    <a:pt x="190904" y="202845"/>
                    <a:pt x="213332" y="188598"/>
                    <a:pt x="235081" y="176387"/>
                  </a:cubicBezTo>
                  <a:cubicBezTo>
                    <a:pt x="257510" y="162140"/>
                    <a:pt x="281977" y="151963"/>
                    <a:pt x="304406" y="141787"/>
                  </a:cubicBezTo>
                  <a:close/>
                  <a:moveTo>
                    <a:pt x="199069" y="117356"/>
                  </a:moveTo>
                  <a:cubicBezTo>
                    <a:pt x="219452" y="119393"/>
                    <a:pt x="241194" y="125504"/>
                    <a:pt x="263615" y="131616"/>
                  </a:cubicBezTo>
                  <a:cubicBezTo>
                    <a:pt x="249347" y="137727"/>
                    <a:pt x="235079" y="145875"/>
                    <a:pt x="221490" y="154024"/>
                  </a:cubicBezTo>
                  <a:cubicBezTo>
                    <a:pt x="207222" y="162172"/>
                    <a:pt x="192954" y="170320"/>
                    <a:pt x="180724" y="180506"/>
                  </a:cubicBezTo>
                  <a:cubicBezTo>
                    <a:pt x="184801" y="158098"/>
                    <a:pt x="190916" y="135690"/>
                    <a:pt x="199069" y="117356"/>
                  </a:cubicBezTo>
                  <a:close/>
                  <a:moveTo>
                    <a:pt x="409744" y="115393"/>
                  </a:moveTo>
                  <a:cubicBezTo>
                    <a:pt x="417897" y="135741"/>
                    <a:pt x="424012" y="156088"/>
                    <a:pt x="428089" y="180506"/>
                  </a:cubicBezTo>
                  <a:cubicBezTo>
                    <a:pt x="415859" y="170332"/>
                    <a:pt x="401591" y="162193"/>
                    <a:pt x="387323" y="154054"/>
                  </a:cubicBezTo>
                  <a:cubicBezTo>
                    <a:pt x="373734" y="145915"/>
                    <a:pt x="359466" y="137775"/>
                    <a:pt x="345198" y="129636"/>
                  </a:cubicBezTo>
                  <a:cubicBezTo>
                    <a:pt x="367619" y="123532"/>
                    <a:pt x="389361" y="119462"/>
                    <a:pt x="409744" y="115393"/>
                  </a:cubicBezTo>
                  <a:close/>
                  <a:moveTo>
                    <a:pt x="442376" y="113284"/>
                  </a:moveTo>
                  <a:cubicBezTo>
                    <a:pt x="446454" y="111248"/>
                    <a:pt x="450532" y="111248"/>
                    <a:pt x="454611" y="113284"/>
                  </a:cubicBezTo>
                  <a:cubicBezTo>
                    <a:pt x="505588" y="113284"/>
                    <a:pt x="539573" y="127534"/>
                    <a:pt x="555886" y="153999"/>
                  </a:cubicBezTo>
                  <a:cubicBezTo>
                    <a:pt x="574238" y="184536"/>
                    <a:pt x="566082" y="227287"/>
                    <a:pt x="535495" y="273431"/>
                  </a:cubicBezTo>
                  <a:cubicBezTo>
                    <a:pt x="517823" y="251038"/>
                    <a:pt x="493354" y="228644"/>
                    <a:pt x="466845" y="206929"/>
                  </a:cubicBezTo>
                  <a:cubicBezTo>
                    <a:pt x="460728" y="172321"/>
                    <a:pt x="452572" y="141784"/>
                    <a:pt x="442376" y="113284"/>
                  </a:cubicBezTo>
                  <a:close/>
                  <a:moveTo>
                    <a:pt x="156277" y="111248"/>
                  </a:moveTo>
                  <a:lnTo>
                    <a:pt x="168509" y="111248"/>
                  </a:lnTo>
                  <a:cubicBezTo>
                    <a:pt x="156277" y="139742"/>
                    <a:pt x="150162" y="170271"/>
                    <a:pt x="144046" y="204872"/>
                  </a:cubicBezTo>
                  <a:cubicBezTo>
                    <a:pt x="117544" y="226582"/>
                    <a:pt x="95120" y="248970"/>
                    <a:pt x="75414" y="271358"/>
                  </a:cubicBezTo>
                  <a:cubicBezTo>
                    <a:pt x="44835" y="222511"/>
                    <a:pt x="38719" y="180448"/>
                    <a:pt x="55028" y="151954"/>
                  </a:cubicBezTo>
                  <a:cubicBezTo>
                    <a:pt x="71336" y="125495"/>
                    <a:pt x="107351" y="111248"/>
                    <a:pt x="156277" y="111248"/>
                  </a:cubicBezTo>
                  <a:close/>
                  <a:moveTo>
                    <a:pt x="304406" y="10143"/>
                  </a:moveTo>
                  <a:cubicBezTo>
                    <a:pt x="339067" y="10143"/>
                    <a:pt x="371690" y="38652"/>
                    <a:pt x="395477" y="86847"/>
                  </a:cubicBezTo>
                  <a:cubicBezTo>
                    <a:pt x="367612" y="92956"/>
                    <a:pt x="334990" y="101102"/>
                    <a:pt x="304406" y="113320"/>
                  </a:cubicBezTo>
                  <a:cubicBezTo>
                    <a:pt x="273822" y="101102"/>
                    <a:pt x="241200" y="90920"/>
                    <a:pt x="213335" y="86847"/>
                  </a:cubicBezTo>
                  <a:cubicBezTo>
                    <a:pt x="237122" y="40689"/>
                    <a:pt x="269745" y="10143"/>
                    <a:pt x="304406" y="10143"/>
                  </a:cubicBezTo>
                  <a:close/>
                  <a:moveTo>
                    <a:pt x="363521" y="0"/>
                  </a:moveTo>
                  <a:cubicBezTo>
                    <a:pt x="428100" y="12214"/>
                    <a:pt x="487241" y="46820"/>
                    <a:pt x="530067" y="94997"/>
                  </a:cubicBezTo>
                  <a:cubicBezTo>
                    <a:pt x="509674" y="84819"/>
                    <a:pt x="483162" y="80747"/>
                    <a:pt x="452572" y="80747"/>
                  </a:cubicBezTo>
                  <a:cubicBezTo>
                    <a:pt x="444415" y="80747"/>
                    <a:pt x="436257" y="82783"/>
                    <a:pt x="428100" y="82783"/>
                  </a:cubicBezTo>
                  <a:cubicBezTo>
                    <a:pt x="411785" y="46820"/>
                    <a:pt x="389353" y="18321"/>
                    <a:pt x="363521" y="0"/>
                  </a:cubicBezTo>
                  <a:close/>
                  <a:moveTo>
                    <a:pt x="241256" y="0"/>
                  </a:moveTo>
                  <a:cubicBezTo>
                    <a:pt x="217476" y="18321"/>
                    <a:pt x="197093" y="46820"/>
                    <a:pt x="178748" y="82783"/>
                  </a:cubicBezTo>
                  <a:cubicBezTo>
                    <a:pt x="170595" y="80747"/>
                    <a:pt x="162442" y="80747"/>
                    <a:pt x="154288" y="80747"/>
                  </a:cubicBezTo>
                  <a:cubicBezTo>
                    <a:pt x="125752" y="80747"/>
                    <a:pt x="99254" y="86854"/>
                    <a:pt x="75474" y="94997"/>
                  </a:cubicBezTo>
                  <a:cubicBezTo>
                    <a:pt x="117599" y="48855"/>
                    <a:pt x="176710" y="14249"/>
                    <a:pt x="24125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sz="890">
                <a:solidFill>
                  <a:schemeClr val="tx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endParaRPr>
            </a:p>
          </p:txBody>
        </p:sp>
        <p:sp>
          <p:nvSpPr>
            <p:cNvPr id="63" name="矩形 18"/>
            <p:cNvSpPr/>
            <p:nvPr>
              <p:custDataLst>
                <p:tags r:id="rId22"/>
              </p:custDataLst>
            </p:nvPr>
          </p:nvSpPr>
          <p:spPr>
            <a:xfrm>
              <a:off x="7113226" y="4329464"/>
              <a:ext cx="235286" cy="226864"/>
            </a:xfrm>
            <a:custGeom>
              <a:avLst/>
              <a:gdLst>
                <a:gd name="connsiteX0" fmla="*/ 533447 w 608922"/>
                <a:gd name="connsiteY0" fmla="*/ 500727 h 595724"/>
                <a:gd name="connsiteX1" fmla="*/ 367665 w 608922"/>
                <a:gd name="connsiteY1" fmla="*/ 595724 h 595724"/>
                <a:gd name="connsiteX2" fmla="*/ 430173 w 608922"/>
                <a:gd name="connsiteY2" fmla="*/ 512941 h 595724"/>
                <a:gd name="connsiteX3" fmla="*/ 454633 w 608922"/>
                <a:gd name="connsiteY3" fmla="*/ 514977 h 595724"/>
                <a:gd name="connsiteX4" fmla="*/ 533447 w 608922"/>
                <a:gd name="connsiteY4" fmla="*/ 500727 h 595724"/>
                <a:gd name="connsiteX5" fmla="*/ 78856 w 608922"/>
                <a:gd name="connsiteY5" fmla="*/ 500727 h 595724"/>
                <a:gd name="connsiteX6" fmla="*/ 156300 w 608922"/>
                <a:gd name="connsiteY6" fmla="*/ 514977 h 595724"/>
                <a:gd name="connsiteX7" fmla="*/ 180756 w 608922"/>
                <a:gd name="connsiteY7" fmla="*/ 512941 h 595724"/>
                <a:gd name="connsiteX8" fmla="*/ 245292 w 608922"/>
                <a:gd name="connsiteY8" fmla="*/ 595724 h 595724"/>
                <a:gd name="connsiteX9" fmla="*/ 78856 w 608922"/>
                <a:gd name="connsiteY9" fmla="*/ 500727 h 595724"/>
                <a:gd name="connsiteX10" fmla="*/ 304406 w 608922"/>
                <a:gd name="connsiteY10" fmla="*/ 482403 h 595724"/>
                <a:gd name="connsiteX11" fmla="*/ 395477 w 608922"/>
                <a:gd name="connsiteY11" fmla="*/ 508848 h 595724"/>
                <a:gd name="connsiteX12" fmla="*/ 304406 w 608922"/>
                <a:gd name="connsiteY12" fmla="*/ 585471 h 595724"/>
                <a:gd name="connsiteX13" fmla="*/ 213335 w 608922"/>
                <a:gd name="connsiteY13" fmla="*/ 508848 h 595724"/>
                <a:gd name="connsiteX14" fmla="*/ 304406 w 608922"/>
                <a:gd name="connsiteY14" fmla="*/ 482403 h 595724"/>
                <a:gd name="connsiteX15" fmla="*/ 428089 w 608922"/>
                <a:gd name="connsiteY15" fmla="*/ 415218 h 595724"/>
                <a:gd name="connsiteX16" fmla="*/ 409744 w 608922"/>
                <a:gd name="connsiteY16" fmla="*/ 478368 h 595724"/>
                <a:gd name="connsiteX17" fmla="*/ 345198 w 608922"/>
                <a:gd name="connsiteY17" fmla="*/ 464108 h 595724"/>
                <a:gd name="connsiteX18" fmla="*/ 387323 w 608922"/>
                <a:gd name="connsiteY18" fmla="*/ 441700 h 595724"/>
                <a:gd name="connsiteX19" fmla="*/ 428089 w 608922"/>
                <a:gd name="connsiteY19" fmla="*/ 415218 h 595724"/>
                <a:gd name="connsiteX20" fmla="*/ 180724 w 608922"/>
                <a:gd name="connsiteY20" fmla="*/ 415218 h 595724"/>
                <a:gd name="connsiteX21" fmla="*/ 221490 w 608922"/>
                <a:gd name="connsiteY21" fmla="*/ 441700 h 595724"/>
                <a:gd name="connsiteX22" fmla="*/ 263615 w 608922"/>
                <a:gd name="connsiteY22" fmla="*/ 464108 h 595724"/>
                <a:gd name="connsiteX23" fmla="*/ 199069 w 608922"/>
                <a:gd name="connsiteY23" fmla="*/ 478368 h 595724"/>
                <a:gd name="connsiteX24" fmla="*/ 180724 w 608922"/>
                <a:gd name="connsiteY24" fmla="*/ 415218 h 595724"/>
                <a:gd name="connsiteX25" fmla="*/ 531407 w 608922"/>
                <a:gd name="connsiteY25" fmla="*/ 322293 h 595724"/>
                <a:gd name="connsiteX26" fmla="*/ 553825 w 608922"/>
                <a:gd name="connsiteY26" fmla="*/ 441725 h 595724"/>
                <a:gd name="connsiteX27" fmla="*/ 450569 w 608922"/>
                <a:gd name="connsiteY27" fmla="*/ 482440 h 595724"/>
                <a:gd name="connsiteX28" fmla="*/ 438341 w 608922"/>
                <a:gd name="connsiteY28" fmla="*/ 482440 h 595724"/>
                <a:gd name="connsiteX29" fmla="*/ 462796 w 608922"/>
                <a:gd name="connsiteY29" fmla="*/ 388795 h 595724"/>
                <a:gd name="connsiteX30" fmla="*/ 531407 w 608922"/>
                <a:gd name="connsiteY30" fmla="*/ 322293 h 595724"/>
                <a:gd name="connsiteX31" fmla="*/ 73394 w 608922"/>
                <a:gd name="connsiteY31" fmla="*/ 322293 h 595724"/>
                <a:gd name="connsiteX32" fmla="*/ 141987 w 608922"/>
                <a:gd name="connsiteY32" fmla="*/ 388795 h 595724"/>
                <a:gd name="connsiteX33" fmla="*/ 166436 w 608922"/>
                <a:gd name="connsiteY33" fmla="*/ 482440 h 595724"/>
                <a:gd name="connsiteX34" fmla="*/ 154211 w 608922"/>
                <a:gd name="connsiteY34" fmla="*/ 482440 h 595724"/>
                <a:gd name="connsiteX35" fmla="*/ 53020 w 608922"/>
                <a:gd name="connsiteY35" fmla="*/ 441725 h 595724"/>
                <a:gd name="connsiteX36" fmla="*/ 73394 w 608922"/>
                <a:gd name="connsiteY36" fmla="*/ 322293 h 595724"/>
                <a:gd name="connsiteX37" fmla="*/ 470952 w 608922"/>
                <a:gd name="connsiteY37" fmla="*/ 249000 h 595724"/>
                <a:gd name="connsiteX38" fmla="*/ 515779 w 608922"/>
                <a:gd name="connsiteY38" fmla="*/ 297862 h 595724"/>
                <a:gd name="connsiteX39" fmla="*/ 470952 w 608922"/>
                <a:gd name="connsiteY39" fmla="*/ 346724 h 595724"/>
                <a:gd name="connsiteX40" fmla="*/ 472990 w 608922"/>
                <a:gd name="connsiteY40" fmla="*/ 297862 h 595724"/>
                <a:gd name="connsiteX41" fmla="*/ 470952 w 608922"/>
                <a:gd name="connsiteY41" fmla="*/ 249000 h 595724"/>
                <a:gd name="connsiteX42" fmla="*/ 137970 w 608922"/>
                <a:gd name="connsiteY42" fmla="*/ 249000 h 595724"/>
                <a:gd name="connsiteX43" fmla="*/ 135932 w 608922"/>
                <a:gd name="connsiteY43" fmla="*/ 297862 h 595724"/>
                <a:gd name="connsiteX44" fmla="*/ 137970 w 608922"/>
                <a:gd name="connsiteY44" fmla="*/ 346724 h 595724"/>
                <a:gd name="connsiteX45" fmla="*/ 93143 w 608922"/>
                <a:gd name="connsiteY45" fmla="*/ 297862 h 595724"/>
                <a:gd name="connsiteX46" fmla="*/ 137970 w 608922"/>
                <a:gd name="connsiteY46" fmla="*/ 249000 h 595724"/>
                <a:gd name="connsiteX47" fmla="*/ 592593 w 608922"/>
                <a:gd name="connsiteY47" fmla="*/ 202865 h 595724"/>
                <a:gd name="connsiteX48" fmla="*/ 608922 w 608922"/>
                <a:gd name="connsiteY48" fmla="*/ 297863 h 595724"/>
                <a:gd name="connsiteX49" fmla="*/ 592593 w 608922"/>
                <a:gd name="connsiteY49" fmla="*/ 392860 h 595724"/>
                <a:gd name="connsiteX50" fmla="*/ 551771 w 608922"/>
                <a:gd name="connsiteY50" fmla="*/ 297863 h 595724"/>
                <a:gd name="connsiteX51" fmla="*/ 555853 w 608922"/>
                <a:gd name="connsiteY51" fmla="*/ 291756 h 595724"/>
                <a:gd name="connsiteX52" fmla="*/ 592593 w 608922"/>
                <a:gd name="connsiteY52" fmla="*/ 202865 h 595724"/>
                <a:gd name="connsiteX53" fmla="*/ 14280 w 608922"/>
                <a:gd name="connsiteY53" fmla="*/ 202865 h 595724"/>
                <a:gd name="connsiteX54" fmla="*/ 50999 w 608922"/>
                <a:gd name="connsiteY54" fmla="*/ 291756 h 595724"/>
                <a:gd name="connsiteX55" fmla="*/ 55079 w 608922"/>
                <a:gd name="connsiteY55" fmla="*/ 297863 h 595724"/>
                <a:gd name="connsiteX56" fmla="*/ 50999 w 608922"/>
                <a:gd name="connsiteY56" fmla="*/ 303970 h 595724"/>
                <a:gd name="connsiteX57" fmla="*/ 16320 w 608922"/>
                <a:gd name="connsiteY57" fmla="*/ 392860 h 595724"/>
                <a:gd name="connsiteX58" fmla="*/ 0 w 608922"/>
                <a:gd name="connsiteY58" fmla="*/ 297863 h 595724"/>
                <a:gd name="connsiteX59" fmla="*/ 14280 w 608922"/>
                <a:gd name="connsiteY59" fmla="*/ 202865 h 595724"/>
                <a:gd name="connsiteX60" fmla="*/ 304406 w 608922"/>
                <a:gd name="connsiteY60" fmla="*/ 141787 h 595724"/>
                <a:gd name="connsiteX61" fmla="*/ 373731 w 608922"/>
                <a:gd name="connsiteY61" fmla="*/ 176387 h 595724"/>
                <a:gd name="connsiteX62" fmla="*/ 436259 w 608922"/>
                <a:gd name="connsiteY62" fmla="*/ 218449 h 595724"/>
                <a:gd name="connsiteX63" fmla="*/ 442376 w 608922"/>
                <a:gd name="connsiteY63" fmla="*/ 295790 h 595724"/>
                <a:gd name="connsiteX64" fmla="*/ 436259 w 608922"/>
                <a:gd name="connsiteY64" fmla="*/ 372452 h 595724"/>
                <a:gd name="connsiteX65" fmla="*/ 373731 w 608922"/>
                <a:gd name="connsiteY65" fmla="*/ 415192 h 595724"/>
                <a:gd name="connsiteX66" fmla="*/ 304406 w 608922"/>
                <a:gd name="connsiteY66" fmla="*/ 449792 h 595724"/>
                <a:gd name="connsiteX67" fmla="*/ 235081 w 608922"/>
                <a:gd name="connsiteY67" fmla="*/ 415192 h 595724"/>
                <a:gd name="connsiteX68" fmla="*/ 172553 w 608922"/>
                <a:gd name="connsiteY68" fmla="*/ 372452 h 595724"/>
                <a:gd name="connsiteX69" fmla="*/ 166436 w 608922"/>
                <a:gd name="connsiteY69" fmla="*/ 295790 h 595724"/>
                <a:gd name="connsiteX70" fmla="*/ 172553 w 608922"/>
                <a:gd name="connsiteY70" fmla="*/ 218449 h 595724"/>
                <a:gd name="connsiteX71" fmla="*/ 235081 w 608922"/>
                <a:gd name="connsiteY71" fmla="*/ 176387 h 595724"/>
                <a:gd name="connsiteX72" fmla="*/ 304406 w 608922"/>
                <a:gd name="connsiteY72" fmla="*/ 141787 h 595724"/>
                <a:gd name="connsiteX73" fmla="*/ 199069 w 608922"/>
                <a:gd name="connsiteY73" fmla="*/ 117356 h 595724"/>
                <a:gd name="connsiteX74" fmla="*/ 263615 w 608922"/>
                <a:gd name="connsiteY74" fmla="*/ 131616 h 595724"/>
                <a:gd name="connsiteX75" fmla="*/ 221490 w 608922"/>
                <a:gd name="connsiteY75" fmla="*/ 154024 h 595724"/>
                <a:gd name="connsiteX76" fmla="*/ 180724 w 608922"/>
                <a:gd name="connsiteY76" fmla="*/ 180506 h 595724"/>
                <a:gd name="connsiteX77" fmla="*/ 199069 w 608922"/>
                <a:gd name="connsiteY77" fmla="*/ 117356 h 595724"/>
                <a:gd name="connsiteX78" fmla="*/ 409744 w 608922"/>
                <a:gd name="connsiteY78" fmla="*/ 115393 h 595724"/>
                <a:gd name="connsiteX79" fmla="*/ 428089 w 608922"/>
                <a:gd name="connsiteY79" fmla="*/ 180506 h 595724"/>
                <a:gd name="connsiteX80" fmla="*/ 387323 w 608922"/>
                <a:gd name="connsiteY80" fmla="*/ 154054 h 595724"/>
                <a:gd name="connsiteX81" fmla="*/ 345198 w 608922"/>
                <a:gd name="connsiteY81" fmla="*/ 129636 h 595724"/>
                <a:gd name="connsiteX82" fmla="*/ 409744 w 608922"/>
                <a:gd name="connsiteY82" fmla="*/ 115393 h 595724"/>
                <a:gd name="connsiteX83" fmla="*/ 442376 w 608922"/>
                <a:gd name="connsiteY83" fmla="*/ 113284 h 595724"/>
                <a:gd name="connsiteX84" fmla="*/ 454611 w 608922"/>
                <a:gd name="connsiteY84" fmla="*/ 113284 h 595724"/>
                <a:gd name="connsiteX85" fmla="*/ 555886 w 608922"/>
                <a:gd name="connsiteY85" fmla="*/ 153999 h 595724"/>
                <a:gd name="connsiteX86" fmla="*/ 535495 w 608922"/>
                <a:gd name="connsiteY86" fmla="*/ 273431 h 595724"/>
                <a:gd name="connsiteX87" fmla="*/ 466845 w 608922"/>
                <a:gd name="connsiteY87" fmla="*/ 206929 h 595724"/>
                <a:gd name="connsiteX88" fmla="*/ 442376 w 608922"/>
                <a:gd name="connsiteY88" fmla="*/ 113284 h 595724"/>
                <a:gd name="connsiteX89" fmla="*/ 156277 w 608922"/>
                <a:gd name="connsiteY89" fmla="*/ 111248 h 595724"/>
                <a:gd name="connsiteX90" fmla="*/ 168509 w 608922"/>
                <a:gd name="connsiteY90" fmla="*/ 111248 h 595724"/>
                <a:gd name="connsiteX91" fmla="*/ 144046 w 608922"/>
                <a:gd name="connsiteY91" fmla="*/ 204872 h 595724"/>
                <a:gd name="connsiteX92" fmla="*/ 75414 w 608922"/>
                <a:gd name="connsiteY92" fmla="*/ 271358 h 595724"/>
                <a:gd name="connsiteX93" fmla="*/ 55028 w 608922"/>
                <a:gd name="connsiteY93" fmla="*/ 151954 h 595724"/>
                <a:gd name="connsiteX94" fmla="*/ 156277 w 608922"/>
                <a:gd name="connsiteY94" fmla="*/ 111248 h 595724"/>
                <a:gd name="connsiteX95" fmla="*/ 304406 w 608922"/>
                <a:gd name="connsiteY95" fmla="*/ 10143 h 595724"/>
                <a:gd name="connsiteX96" fmla="*/ 395477 w 608922"/>
                <a:gd name="connsiteY96" fmla="*/ 86847 h 595724"/>
                <a:gd name="connsiteX97" fmla="*/ 304406 w 608922"/>
                <a:gd name="connsiteY97" fmla="*/ 113320 h 595724"/>
                <a:gd name="connsiteX98" fmla="*/ 213335 w 608922"/>
                <a:gd name="connsiteY98" fmla="*/ 86847 h 595724"/>
                <a:gd name="connsiteX99" fmla="*/ 304406 w 608922"/>
                <a:gd name="connsiteY99" fmla="*/ 10143 h 595724"/>
                <a:gd name="connsiteX100" fmla="*/ 363521 w 608922"/>
                <a:gd name="connsiteY100" fmla="*/ 0 h 595724"/>
                <a:gd name="connsiteX101" fmla="*/ 530067 w 608922"/>
                <a:gd name="connsiteY101" fmla="*/ 94997 h 595724"/>
                <a:gd name="connsiteX102" fmla="*/ 452572 w 608922"/>
                <a:gd name="connsiteY102" fmla="*/ 80747 h 595724"/>
                <a:gd name="connsiteX103" fmla="*/ 428100 w 608922"/>
                <a:gd name="connsiteY103" fmla="*/ 82783 h 595724"/>
                <a:gd name="connsiteX104" fmla="*/ 363521 w 608922"/>
                <a:gd name="connsiteY104" fmla="*/ 0 h 595724"/>
                <a:gd name="connsiteX105" fmla="*/ 241256 w 608922"/>
                <a:gd name="connsiteY105" fmla="*/ 0 h 595724"/>
                <a:gd name="connsiteX106" fmla="*/ 178748 w 608922"/>
                <a:gd name="connsiteY106" fmla="*/ 82783 h 595724"/>
                <a:gd name="connsiteX107" fmla="*/ 154288 w 608922"/>
                <a:gd name="connsiteY107" fmla="*/ 80747 h 595724"/>
                <a:gd name="connsiteX108" fmla="*/ 75474 w 608922"/>
                <a:gd name="connsiteY108" fmla="*/ 94997 h 595724"/>
                <a:gd name="connsiteX109" fmla="*/ 241256 w 608922"/>
                <a:gd name="connsiteY109" fmla="*/ 0 h 59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608922" h="595724">
                  <a:moveTo>
                    <a:pt x="533447" y="500727"/>
                  </a:moveTo>
                  <a:cubicBezTo>
                    <a:pt x="491322" y="546869"/>
                    <a:pt x="432211" y="581475"/>
                    <a:pt x="367665" y="595724"/>
                  </a:cubicBezTo>
                  <a:cubicBezTo>
                    <a:pt x="391445" y="577403"/>
                    <a:pt x="411828" y="548904"/>
                    <a:pt x="430173" y="512941"/>
                  </a:cubicBezTo>
                  <a:cubicBezTo>
                    <a:pt x="438326" y="514977"/>
                    <a:pt x="446479" y="514977"/>
                    <a:pt x="454633" y="514977"/>
                  </a:cubicBezTo>
                  <a:cubicBezTo>
                    <a:pt x="483169" y="514977"/>
                    <a:pt x="509667" y="508870"/>
                    <a:pt x="533447" y="500727"/>
                  </a:cubicBezTo>
                  <a:close/>
                  <a:moveTo>
                    <a:pt x="78856" y="500727"/>
                  </a:moveTo>
                  <a:cubicBezTo>
                    <a:pt x="99236" y="510905"/>
                    <a:pt x="125730" y="514977"/>
                    <a:pt x="156300" y="514977"/>
                  </a:cubicBezTo>
                  <a:cubicBezTo>
                    <a:pt x="164452" y="514977"/>
                    <a:pt x="172604" y="512941"/>
                    <a:pt x="180756" y="512941"/>
                  </a:cubicBezTo>
                  <a:cubicBezTo>
                    <a:pt x="197060" y="548904"/>
                    <a:pt x="219477" y="577403"/>
                    <a:pt x="245292" y="595724"/>
                  </a:cubicBezTo>
                  <a:cubicBezTo>
                    <a:pt x="180756" y="583510"/>
                    <a:pt x="121654" y="548904"/>
                    <a:pt x="78856" y="500727"/>
                  </a:cubicBezTo>
                  <a:close/>
                  <a:moveTo>
                    <a:pt x="304406" y="482403"/>
                  </a:moveTo>
                  <a:cubicBezTo>
                    <a:pt x="334990" y="494609"/>
                    <a:pt x="367612" y="504780"/>
                    <a:pt x="395477" y="508848"/>
                  </a:cubicBezTo>
                  <a:cubicBezTo>
                    <a:pt x="371690" y="554958"/>
                    <a:pt x="339067" y="585471"/>
                    <a:pt x="304406" y="585471"/>
                  </a:cubicBezTo>
                  <a:cubicBezTo>
                    <a:pt x="269745" y="585471"/>
                    <a:pt x="237122" y="556992"/>
                    <a:pt x="213335" y="508848"/>
                  </a:cubicBezTo>
                  <a:cubicBezTo>
                    <a:pt x="241200" y="502745"/>
                    <a:pt x="273822" y="494609"/>
                    <a:pt x="304406" y="482403"/>
                  </a:cubicBezTo>
                  <a:close/>
                  <a:moveTo>
                    <a:pt x="428089" y="415218"/>
                  </a:moveTo>
                  <a:cubicBezTo>
                    <a:pt x="424012" y="437626"/>
                    <a:pt x="417897" y="460034"/>
                    <a:pt x="409744" y="478368"/>
                  </a:cubicBezTo>
                  <a:cubicBezTo>
                    <a:pt x="389361" y="476331"/>
                    <a:pt x="367619" y="470220"/>
                    <a:pt x="345198" y="464108"/>
                  </a:cubicBezTo>
                  <a:cubicBezTo>
                    <a:pt x="359466" y="457997"/>
                    <a:pt x="373734" y="449849"/>
                    <a:pt x="387323" y="441700"/>
                  </a:cubicBezTo>
                  <a:cubicBezTo>
                    <a:pt x="401591" y="433552"/>
                    <a:pt x="415859" y="425404"/>
                    <a:pt x="428089" y="415218"/>
                  </a:cubicBezTo>
                  <a:close/>
                  <a:moveTo>
                    <a:pt x="180724" y="415218"/>
                  </a:moveTo>
                  <a:cubicBezTo>
                    <a:pt x="192954" y="425404"/>
                    <a:pt x="207222" y="433552"/>
                    <a:pt x="221490" y="441700"/>
                  </a:cubicBezTo>
                  <a:cubicBezTo>
                    <a:pt x="235079" y="449849"/>
                    <a:pt x="249347" y="457997"/>
                    <a:pt x="263615" y="464108"/>
                  </a:cubicBezTo>
                  <a:cubicBezTo>
                    <a:pt x="241194" y="470220"/>
                    <a:pt x="219452" y="474294"/>
                    <a:pt x="199069" y="478368"/>
                  </a:cubicBezTo>
                  <a:cubicBezTo>
                    <a:pt x="192954" y="460034"/>
                    <a:pt x="184801" y="437626"/>
                    <a:pt x="180724" y="415218"/>
                  </a:cubicBezTo>
                  <a:close/>
                  <a:moveTo>
                    <a:pt x="531407" y="322293"/>
                  </a:moveTo>
                  <a:cubicBezTo>
                    <a:pt x="561976" y="369116"/>
                    <a:pt x="572166" y="411188"/>
                    <a:pt x="553825" y="441725"/>
                  </a:cubicBezTo>
                  <a:cubicBezTo>
                    <a:pt x="539559" y="468190"/>
                    <a:pt x="503555" y="484476"/>
                    <a:pt x="450569" y="482440"/>
                  </a:cubicBezTo>
                  <a:lnTo>
                    <a:pt x="438341" y="482440"/>
                  </a:lnTo>
                  <a:cubicBezTo>
                    <a:pt x="448531" y="453940"/>
                    <a:pt x="456682" y="423403"/>
                    <a:pt x="462796" y="388795"/>
                  </a:cubicBezTo>
                  <a:cubicBezTo>
                    <a:pt x="489290" y="369116"/>
                    <a:pt x="511707" y="344687"/>
                    <a:pt x="531407" y="322293"/>
                  </a:cubicBezTo>
                  <a:close/>
                  <a:moveTo>
                    <a:pt x="73394" y="322293"/>
                  </a:moveTo>
                  <a:cubicBezTo>
                    <a:pt x="93089" y="344687"/>
                    <a:pt x="115501" y="369116"/>
                    <a:pt x="141987" y="388795"/>
                  </a:cubicBezTo>
                  <a:cubicBezTo>
                    <a:pt x="148099" y="423403"/>
                    <a:pt x="156249" y="453940"/>
                    <a:pt x="166436" y="482440"/>
                  </a:cubicBezTo>
                  <a:cubicBezTo>
                    <a:pt x="162361" y="484476"/>
                    <a:pt x="158286" y="484476"/>
                    <a:pt x="154211" y="482440"/>
                  </a:cubicBezTo>
                  <a:cubicBezTo>
                    <a:pt x="103276" y="482440"/>
                    <a:pt x="69319" y="468190"/>
                    <a:pt x="53020" y="441725"/>
                  </a:cubicBezTo>
                  <a:cubicBezTo>
                    <a:pt x="34683" y="411188"/>
                    <a:pt x="42833" y="368437"/>
                    <a:pt x="73394" y="322293"/>
                  </a:cubicBezTo>
                  <a:close/>
                  <a:moveTo>
                    <a:pt x="470952" y="249000"/>
                  </a:moveTo>
                  <a:cubicBezTo>
                    <a:pt x="487253" y="265287"/>
                    <a:pt x="503553" y="281575"/>
                    <a:pt x="515779" y="297862"/>
                  </a:cubicBezTo>
                  <a:cubicBezTo>
                    <a:pt x="501516" y="314149"/>
                    <a:pt x="487253" y="330437"/>
                    <a:pt x="470952" y="346724"/>
                  </a:cubicBezTo>
                  <a:cubicBezTo>
                    <a:pt x="472990" y="330437"/>
                    <a:pt x="472990" y="314149"/>
                    <a:pt x="472990" y="297862"/>
                  </a:cubicBezTo>
                  <a:cubicBezTo>
                    <a:pt x="472990" y="281575"/>
                    <a:pt x="472990" y="265287"/>
                    <a:pt x="470952" y="249000"/>
                  </a:cubicBezTo>
                  <a:close/>
                  <a:moveTo>
                    <a:pt x="137970" y="249000"/>
                  </a:moveTo>
                  <a:cubicBezTo>
                    <a:pt x="135932" y="265287"/>
                    <a:pt x="135932" y="281575"/>
                    <a:pt x="135932" y="297862"/>
                  </a:cubicBezTo>
                  <a:cubicBezTo>
                    <a:pt x="135932" y="314149"/>
                    <a:pt x="135932" y="330437"/>
                    <a:pt x="137970" y="346724"/>
                  </a:cubicBezTo>
                  <a:cubicBezTo>
                    <a:pt x="121669" y="330437"/>
                    <a:pt x="105369" y="314149"/>
                    <a:pt x="93143" y="297862"/>
                  </a:cubicBezTo>
                  <a:cubicBezTo>
                    <a:pt x="107406" y="281575"/>
                    <a:pt x="121669" y="265287"/>
                    <a:pt x="137970" y="249000"/>
                  </a:cubicBezTo>
                  <a:close/>
                  <a:moveTo>
                    <a:pt x="592593" y="202865"/>
                  </a:moveTo>
                  <a:cubicBezTo>
                    <a:pt x="602799" y="232721"/>
                    <a:pt x="608922" y="263256"/>
                    <a:pt x="608922" y="297863"/>
                  </a:cubicBezTo>
                  <a:cubicBezTo>
                    <a:pt x="608922" y="330433"/>
                    <a:pt x="602799" y="363004"/>
                    <a:pt x="592593" y="392860"/>
                  </a:cubicBezTo>
                  <a:cubicBezTo>
                    <a:pt x="588511" y="365039"/>
                    <a:pt x="574223" y="330433"/>
                    <a:pt x="551771" y="297863"/>
                  </a:cubicBezTo>
                  <a:cubicBezTo>
                    <a:pt x="553812" y="295827"/>
                    <a:pt x="553812" y="293791"/>
                    <a:pt x="555853" y="291756"/>
                  </a:cubicBezTo>
                  <a:cubicBezTo>
                    <a:pt x="578305" y="261221"/>
                    <a:pt x="590552" y="230686"/>
                    <a:pt x="592593" y="202865"/>
                  </a:cubicBezTo>
                  <a:close/>
                  <a:moveTo>
                    <a:pt x="14280" y="202865"/>
                  </a:moveTo>
                  <a:cubicBezTo>
                    <a:pt x="18360" y="228650"/>
                    <a:pt x="30599" y="259185"/>
                    <a:pt x="50999" y="291756"/>
                  </a:cubicBezTo>
                  <a:cubicBezTo>
                    <a:pt x="53039" y="293791"/>
                    <a:pt x="53039" y="295827"/>
                    <a:pt x="55079" y="297863"/>
                  </a:cubicBezTo>
                  <a:cubicBezTo>
                    <a:pt x="53039" y="299898"/>
                    <a:pt x="53039" y="301934"/>
                    <a:pt x="50999" y="303970"/>
                  </a:cubicBezTo>
                  <a:cubicBezTo>
                    <a:pt x="30599" y="336540"/>
                    <a:pt x="18360" y="367075"/>
                    <a:pt x="16320" y="392860"/>
                  </a:cubicBezTo>
                  <a:cubicBezTo>
                    <a:pt x="6120" y="363004"/>
                    <a:pt x="0" y="332469"/>
                    <a:pt x="0" y="297863"/>
                  </a:cubicBezTo>
                  <a:cubicBezTo>
                    <a:pt x="0" y="263256"/>
                    <a:pt x="6120" y="232721"/>
                    <a:pt x="14280" y="202865"/>
                  </a:cubicBezTo>
                  <a:close/>
                  <a:moveTo>
                    <a:pt x="304406" y="141787"/>
                  </a:moveTo>
                  <a:cubicBezTo>
                    <a:pt x="328874" y="151963"/>
                    <a:pt x="351302" y="164175"/>
                    <a:pt x="373731" y="176387"/>
                  </a:cubicBezTo>
                  <a:cubicBezTo>
                    <a:pt x="395480" y="190633"/>
                    <a:pt x="415869" y="204881"/>
                    <a:pt x="436259" y="218449"/>
                  </a:cubicBezTo>
                  <a:cubicBezTo>
                    <a:pt x="440337" y="244908"/>
                    <a:pt x="442376" y="269331"/>
                    <a:pt x="442376" y="295790"/>
                  </a:cubicBezTo>
                  <a:cubicBezTo>
                    <a:pt x="442376" y="322248"/>
                    <a:pt x="440337" y="348707"/>
                    <a:pt x="436259" y="372452"/>
                  </a:cubicBezTo>
                  <a:cubicBezTo>
                    <a:pt x="417908" y="388734"/>
                    <a:pt x="395480" y="402981"/>
                    <a:pt x="373731" y="415192"/>
                  </a:cubicBezTo>
                  <a:cubicBezTo>
                    <a:pt x="351302" y="429439"/>
                    <a:pt x="326835" y="439616"/>
                    <a:pt x="304406" y="449792"/>
                  </a:cubicBezTo>
                  <a:cubicBezTo>
                    <a:pt x="281977" y="439616"/>
                    <a:pt x="257510" y="429439"/>
                    <a:pt x="235081" y="415192"/>
                  </a:cubicBezTo>
                  <a:cubicBezTo>
                    <a:pt x="213332" y="400946"/>
                    <a:pt x="192943" y="386699"/>
                    <a:pt x="172553" y="372452"/>
                  </a:cubicBezTo>
                  <a:cubicBezTo>
                    <a:pt x="168475" y="348707"/>
                    <a:pt x="166436" y="322248"/>
                    <a:pt x="166436" y="295790"/>
                  </a:cubicBezTo>
                  <a:cubicBezTo>
                    <a:pt x="166436" y="269331"/>
                    <a:pt x="168475" y="242872"/>
                    <a:pt x="172553" y="218449"/>
                  </a:cubicBezTo>
                  <a:cubicBezTo>
                    <a:pt x="190904" y="202845"/>
                    <a:pt x="213332" y="188598"/>
                    <a:pt x="235081" y="176387"/>
                  </a:cubicBezTo>
                  <a:cubicBezTo>
                    <a:pt x="257510" y="162140"/>
                    <a:pt x="281977" y="151963"/>
                    <a:pt x="304406" y="141787"/>
                  </a:cubicBezTo>
                  <a:close/>
                  <a:moveTo>
                    <a:pt x="199069" y="117356"/>
                  </a:moveTo>
                  <a:cubicBezTo>
                    <a:pt x="219452" y="119393"/>
                    <a:pt x="241194" y="125504"/>
                    <a:pt x="263615" y="131616"/>
                  </a:cubicBezTo>
                  <a:cubicBezTo>
                    <a:pt x="249347" y="137727"/>
                    <a:pt x="235079" y="145875"/>
                    <a:pt x="221490" y="154024"/>
                  </a:cubicBezTo>
                  <a:cubicBezTo>
                    <a:pt x="207222" y="162172"/>
                    <a:pt x="192954" y="170320"/>
                    <a:pt x="180724" y="180506"/>
                  </a:cubicBezTo>
                  <a:cubicBezTo>
                    <a:pt x="184801" y="158098"/>
                    <a:pt x="190916" y="135690"/>
                    <a:pt x="199069" y="117356"/>
                  </a:cubicBezTo>
                  <a:close/>
                  <a:moveTo>
                    <a:pt x="409744" y="115393"/>
                  </a:moveTo>
                  <a:cubicBezTo>
                    <a:pt x="417897" y="135741"/>
                    <a:pt x="424012" y="156088"/>
                    <a:pt x="428089" y="180506"/>
                  </a:cubicBezTo>
                  <a:cubicBezTo>
                    <a:pt x="415859" y="170332"/>
                    <a:pt x="401591" y="162193"/>
                    <a:pt x="387323" y="154054"/>
                  </a:cubicBezTo>
                  <a:cubicBezTo>
                    <a:pt x="373734" y="145915"/>
                    <a:pt x="359466" y="137775"/>
                    <a:pt x="345198" y="129636"/>
                  </a:cubicBezTo>
                  <a:cubicBezTo>
                    <a:pt x="367619" y="123532"/>
                    <a:pt x="389361" y="119462"/>
                    <a:pt x="409744" y="115393"/>
                  </a:cubicBezTo>
                  <a:close/>
                  <a:moveTo>
                    <a:pt x="442376" y="113284"/>
                  </a:moveTo>
                  <a:cubicBezTo>
                    <a:pt x="446454" y="111248"/>
                    <a:pt x="450532" y="111248"/>
                    <a:pt x="454611" y="113284"/>
                  </a:cubicBezTo>
                  <a:cubicBezTo>
                    <a:pt x="505588" y="113284"/>
                    <a:pt x="539573" y="127534"/>
                    <a:pt x="555886" y="153999"/>
                  </a:cubicBezTo>
                  <a:cubicBezTo>
                    <a:pt x="574238" y="184536"/>
                    <a:pt x="566082" y="227287"/>
                    <a:pt x="535495" y="273431"/>
                  </a:cubicBezTo>
                  <a:cubicBezTo>
                    <a:pt x="517823" y="251038"/>
                    <a:pt x="493354" y="228644"/>
                    <a:pt x="466845" y="206929"/>
                  </a:cubicBezTo>
                  <a:cubicBezTo>
                    <a:pt x="460728" y="172321"/>
                    <a:pt x="452572" y="141784"/>
                    <a:pt x="442376" y="113284"/>
                  </a:cubicBezTo>
                  <a:close/>
                  <a:moveTo>
                    <a:pt x="156277" y="111248"/>
                  </a:moveTo>
                  <a:lnTo>
                    <a:pt x="168509" y="111248"/>
                  </a:lnTo>
                  <a:cubicBezTo>
                    <a:pt x="156277" y="139742"/>
                    <a:pt x="150162" y="170271"/>
                    <a:pt x="144046" y="204872"/>
                  </a:cubicBezTo>
                  <a:cubicBezTo>
                    <a:pt x="117544" y="226582"/>
                    <a:pt x="95120" y="248970"/>
                    <a:pt x="75414" y="271358"/>
                  </a:cubicBezTo>
                  <a:cubicBezTo>
                    <a:pt x="44835" y="222511"/>
                    <a:pt x="38719" y="180448"/>
                    <a:pt x="55028" y="151954"/>
                  </a:cubicBezTo>
                  <a:cubicBezTo>
                    <a:pt x="71336" y="125495"/>
                    <a:pt x="107351" y="111248"/>
                    <a:pt x="156277" y="111248"/>
                  </a:cubicBezTo>
                  <a:close/>
                  <a:moveTo>
                    <a:pt x="304406" y="10143"/>
                  </a:moveTo>
                  <a:cubicBezTo>
                    <a:pt x="339067" y="10143"/>
                    <a:pt x="371690" y="38652"/>
                    <a:pt x="395477" y="86847"/>
                  </a:cubicBezTo>
                  <a:cubicBezTo>
                    <a:pt x="367612" y="92956"/>
                    <a:pt x="334990" y="101102"/>
                    <a:pt x="304406" y="113320"/>
                  </a:cubicBezTo>
                  <a:cubicBezTo>
                    <a:pt x="273822" y="101102"/>
                    <a:pt x="241200" y="90920"/>
                    <a:pt x="213335" y="86847"/>
                  </a:cubicBezTo>
                  <a:cubicBezTo>
                    <a:pt x="237122" y="40689"/>
                    <a:pt x="269745" y="10143"/>
                    <a:pt x="304406" y="10143"/>
                  </a:cubicBezTo>
                  <a:close/>
                  <a:moveTo>
                    <a:pt x="363521" y="0"/>
                  </a:moveTo>
                  <a:cubicBezTo>
                    <a:pt x="428100" y="12214"/>
                    <a:pt x="487241" y="46820"/>
                    <a:pt x="530067" y="94997"/>
                  </a:cubicBezTo>
                  <a:cubicBezTo>
                    <a:pt x="509674" y="84819"/>
                    <a:pt x="483162" y="80747"/>
                    <a:pt x="452572" y="80747"/>
                  </a:cubicBezTo>
                  <a:cubicBezTo>
                    <a:pt x="444415" y="80747"/>
                    <a:pt x="436257" y="82783"/>
                    <a:pt x="428100" y="82783"/>
                  </a:cubicBezTo>
                  <a:cubicBezTo>
                    <a:pt x="411785" y="46820"/>
                    <a:pt x="389353" y="18321"/>
                    <a:pt x="363521" y="0"/>
                  </a:cubicBezTo>
                  <a:close/>
                  <a:moveTo>
                    <a:pt x="241256" y="0"/>
                  </a:moveTo>
                  <a:cubicBezTo>
                    <a:pt x="217476" y="18321"/>
                    <a:pt x="197093" y="46820"/>
                    <a:pt x="178748" y="82783"/>
                  </a:cubicBezTo>
                  <a:cubicBezTo>
                    <a:pt x="170595" y="80747"/>
                    <a:pt x="162442" y="80747"/>
                    <a:pt x="154288" y="80747"/>
                  </a:cubicBezTo>
                  <a:cubicBezTo>
                    <a:pt x="125752" y="80747"/>
                    <a:pt x="99254" y="86854"/>
                    <a:pt x="75474" y="94997"/>
                  </a:cubicBezTo>
                  <a:cubicBezTo>
                    <a:pt x="117599" y="48855"/>
                    <a:pt x="176710" y="14249"/>
                    <a:pt x="24125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sz="890">
                <a:solidFill>
                  <a:schemeClr val="tx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endParaRPr>
            </a:p>
          </p:txBody>
        </p:sp>
        <p:sp>
          <p:nvSpPr>
            <p:cNvPr id="64" name="矩形 18"/>
            <p:cNvSpPr/>
            <p:nvPr>
              <p:custDataLst>
                <p:tags r:id="rId23"/>
              </p:custDataLst>
            </p:nvPr>
          </p:nvSpPr>
          <p:spPr>
            <a:xfrm>
              <a:off x="7123362" y="5122621"/>
              <a:ext cx="235286" cy="226864"/>
            </a:xfrm>
            <a:custGeom>
              <a:avLst/>
              <a:gdLst>
                <a:gd name="connsiteX0" fmla="*/ 533447 w 608922"/>
                <a:gd name="connsiteY0" fmla="*/ 500727 h 595724"/>
                <a:gd name="connsiteX1" fmla="*/ 367665 w 608922"/>
                <a:gd name="connsiteY1" fmla="*/ 595724 h 595724"/>
                <a:gd name="connsiteX2" fmla="*/ 430173 w 608922"/>
                <a:gd name="connsiteY2" fmla="*/ 512941 h 595724"/>
                <a:gd name="connsiteX3" fmla="*/ 454633 w 608922"/>
                <a:gd name="connsiteY3" fmla="*/ 514977 h 595724"/>
                <a:gd name="connsiteX4" fmla="*/ 533447 w 608922"/>
                <a:gd name="connsiteY4" fmla="*/ 500727 h 595724"/>
                <a:gd name="connsiteX5" fmla="*/ 78856 w 608922"/>
                <a:gd name="connsiteY5" fmla="*/ 500727 h 595724"/>
                <a:gd name="connsiteX6" fmla="*/ 156300 w 608922"/>
                <a:gd name="connsiteY6" fmla="*/ 514977 h 595724"/>
                <a:gd name="connsiteX7" fmla="*/ 180756 w 608922"/>
                <a:gd name="connsiteY7" fmla="*/ 512941 h 595724"/>
                <a:gd name="connsiteX8" fmla="*/ 245292 w 608922"/>
                <a:gd name="connsiteY8" fmla="*/ 595724 h 595724"/>
                <a:gd name="connsiteX9" fmla="*/ 78856 w 608922"/>
                <a:gd name="connsiteY9" fmla="*/ 500727 h 595724"/>
                <a:gd name="connsiteX10" fmla="*/ 304406 w 608922"/>
                <a:gd name="connsiteY10" fmla="*/ 482403 h 595724"/>
                <a:gd name="connsiteX11" fmla="*/ 395477 w 608922"/>
                <a:gd name="connsiteY11" fmla="*/ 508848 h 595724"/>
                <a:gd name="connsiteX12" fmla="*/ 304406 w 608922"/>
                <a:gd name="connsiteY12" fmla="*/ 585471 h 595724"/>
                <a:gd name="connsiteX13" fmla="*/ 213335 w 608922"/>
                <a:gd name="connsiteY13" fmla="*/ 508848 h 595724"/>
                <a:gd name="connsiteX14" fmla="*/ 304406 w 608922"/>
                <a:gd name="connsiteY14" fmla="*/ 482403 h 595724"/>
                <a:gd name="connsiteX15" fmla="*/ 428089 w 608922"/>
                <a:gd name="connsiteY15" fmla="*/ 415218 h 595724"/>
                <a:gd name="connsiteX16" fmla="*/ 409744 w 608922"/>
                <a:gd name="connsiteY16" fmla="*/ 478368 h 595724"/>
                <a:gd name="connsiteX17" fmla="*/ 345198 w 608922"/>
                <a:gd name="connsiteY17" fmla="*/ 464108 h 595724"/>
                <a:gd name="connsiteX18" fmla="*/ 387323 w 608922"/>
                <a:gd name="connsiteY18" fmla="*/ 441700 h 595724"/>
                <a:gd name="connsiteX19" fmla="*/ 428089 w 608922"/>
                <a:gd name="connsiteY19" fmla="*/ 415218 h 595724"/>
                <a:gd name="connsiteX20" fmla="*/ 180724 w 608922"/>
                <a:gd name="connsiteY20" fmla="*/ 415218 h 595724"/>
                <a:gd name="connsiteX21" fmla="*/ 221490 w 608922"/>
                <a:gd name="connsiteY21" fmla="*/ 441700 h 595724"/>
                <a:gd name="connsiteX22" fmla="*/ 263615 w 608922"/>
                <a:gd name="connsiteY22" fmla="*/ 464108 h 595724"/>
                <a:gd name="connsiteX23" fmla="*/ 199069 w 608922"/>
                <a:gd name="connsiteY23" fmla="*/ 478368 h 595724"/>
                <a:gd name="connsiteX24" fmla="*/ 180724 w 608922"/>
                <a:gd name="connsiteY24" fmla="*/ 415218 h 595724"/>
                <a:gd name="connsiteX25" fmla="*/ 531407 w 608922"/>
                <a:gd name="connsiteY25" fmla="*/ 322293 h 595724"/>
                <a:gd name="connsiteX26" fmla="*/ 553825 w 608922"/>
                <a:gd name="connsiteY26" fmla="*/ 441725 h 595724"/>
                <a:gd name="connsiteX27" fmla="*/ 450569 w 608922"/>
                <a:gd name="connsiteY27" fmla="*/ 482440 h 595724"/>
                <a:gd name="connsiteX28" fmla="*/ 438341 w 608922"/>
                <a:gd name="connsiteY28" fmla="*/ 482440 h 595724"/>
                <a:gd name="connsiteX29" fmla="*/ 462796 w 608922"/>
                <a:gd name="connsiteY29" fmla="*/ 388795 h 595724"/>
                <a:gd name="connsiteX30" fmla="*/ 531407 w 608922"/>
                <a:gd name="connsiteY30" fmla="*/ 322293 h 595724"/>
                <a:gd name="connsiteX31" fmla="*/ 73394 w 608922"/>
                <a:gd name="connsiteY31" fmla="*/ 322293 h 595724"/>
                <a:gd name="connsiteX32" fmla="*/ 141987 w 608922"/>
                <a:gd name="connsiteY32" fmla="*/ 388795 h 595724"/>
                <a:gd name="connsiteX33" fmla="*/ 166436 w 608922"/>
                <a:gd name="connsiteY33" fmla="*/ 482440 h 595724"/>
                <a:gd name="connsiteX34" fmla="*/ 154211 w 608922"/>
                <a:gd name="connsiteY34" fmla="*/ 482440 h 595724"/>
                <a:gd name="connsiteX35" fmla="*/ 53020 w 608922"/>
                <a:gd name="connsiteY35" fmla="*/ 441725 h 595724"/>
                <a:gd name="connsiteX36" fmla="*/ 73394 w 608922"/>
                <a:gd name="connsiteY36" fmla="*/ 322293 h 595724"/>
                <a:gd name="connsiteX37" fmla="*/ 470952 w 608922"/>
                <a:gd name="connsiteY37" fmla="*/ 249000 h 595724"/>
                <a:gd name="connsiteX38" fmla="*/ 515779 w 608922"/>
                <a:gd name="connsiteY38" fmla="*/ 297862 h 595724"/>
                <a:gd name="connsiteX39" fmla="*/ 470952 w 608922"/>
                <a:gd name="connsiteY39" fmla="*/ 346724 h 595724"/>
                <a:gd name="connsiteX40" fmla="*/ 472990 w 608922"/>
                <a:gd name="connsiteY40" fmla="*/ 297862 h 595724"/>
                <a:gd name="connsiteX41" fmla="*/ 470952 w 608922"/>
                <a:gd name="connsiteY41" fmla="*/ 249000 h 595724"/>
                <a:gd name="connsiteX42" fmla="*/ 137970 w 608922"/>
                <a:gd name="connsiteY42" fmla="*/ 249000 h 595724"/>
                <a:gd name="connsiteX43" fmla="*/ 135932 w 608922"/>
                <a:gd name="connsiteY43" fmla="*/ 297862 h 595724"/>
                <a:gd name="connsiteX44" fmla="*/ 137970 w 608922"/>
                <a:gd name="connsiteY44" fmla="*/ 346724 h 595724"/>
                <a:gd name="connsiteX45" fmla="*/ 93143 w 608922"/>
                <a:gd name="connsiteY45" fmla="*/ 297862 h 595724"/>
                <a:gd name="connsiteX46" fmla="*/ 137970 w 608922"/>
                <a:gd name="connsiteY46" fmla="*/ 249000 h 595724"/>
                <a:gd name="connsiteX47" fmla="*/ 592593 w 608922"/>
                <a:gd name="connsiteY47" fmla="*/ 202865 h 595724"/>
                <a:gd name="connsiteX48" fmla="*/ 608922 w 608922"/>
                <a:gd name="connsiteY48" fmla="*/ 297863 h 595724"/>
                <a:gd name="connsiteX49" fmla="*/ 592593 w 608922"/>
                <a:gd name="connsiteY49" fmla="*/ 392860 h 595724"/>
                <a:gd name="connsiteX50" fmla="*/ 551771 w 608922"/>
                <a:gd name="connsiteY50" fmla="*/ 297863 h 595724"/>
                <a:gd name="connsiteX51" fmla="*/ 555853 w 608922"/>
                <a:gd name="connsiteY51" fmla="*/ 291756 h 595724"/>
                <a:gd name="connsiteX52" fmla="*/ 592593 w 608922"/>
                <a:gd name="connsiteY52" fmla="*/ 202865 h 595724"/>
                <a:gd name="connsiteX53" fmla="*/ 14280 w 608922"/>
                <a:gd name="connsiteY53" fmla="*/ 202865 h 595724"/>
                <a:gd name="connsiteX54" fmla="*/ 50999 w 608922"/>
                <a:gd name="connsiteY54" fmla="*/ 291756 h 595724"/>
                <a:gd name="connsiteX55" fmla="*/ 55079 w 608922"/>
                <a:gd name="connsiteY55" fmla="*/ 297863 h 595724"/>
                <a:gd name="connsiteX56" fmla="*/ 50999 w 608922"/>
                <a:gd name="connsiteY56" fmla="*/ 303970 h 595724"/>
                <a:gd name="connsiteX57" fmla="*/ 16320 w 608922"/>
                <a:gd name="connsiteY57" fmla="*/ 392860 h 595724"/>
                <a:gd name="connsiteX58" fmla="*/ 0 w 608922"/>
                <a:gd name="connsiteY58" fmla="*/ 297863 h 595724"/>
                <a:gd name="connsiteX59" fmla="*/ 14280 w 608922"/>
                <a:gd name="connsiteY59" fmla="*/ 202865 h 595724"/>
                <a:gd name="connsiteX60" fmla="*/ 304406 w 608922"/>
                <a:gd name="connsiteY60" fmla="*/ 141787 h 595724"/>
                <a:gd name="connsiteX61" fmla="*/ 373731 w 608922"/>
                <a:gd name="connsiteY61" fmla="*/ 176387 h 595724"/>
                <a:gd name="connsiteX62" fmla="*/ 436259 w 608922"/>
                <a:gd name="connsiteY62" fmla="*/ 218449 h 595724"/>
                <a:gd name="connsiteX63" fmla="*/ 442376 w 608922"/>
                <a:gd name="connsiteY63" fmla="*/ 295790 h 595724"/>
                <a:gd name="connsiteX64" fmla="*/ 436259 w 608922"/>
                <a:gd name="connsiteY64" fmla="*/ 372452 h 595724"/>
                <a:gd name="connsiteX65" fmla="*/ 373731 w 608922"/>
                <a:gd name="connsiteY65" fmla="*/ 415192 h 595724"/>
                <a:gd name="connsiteX66" fmla="*/ 304406 w 608922"/>
                <a:gd name="connsiteY66" fmla="*/ 449792 h 595724"/>
                <a:gd name="connsiteX67" fmla="*/ 235081 w 608922"/>
                <a:gd name="connsiteY67" fmla="*/ 415192 h 595724"/>
                <a:gd name="connsiteX68" fmla="*/ 172553 w 608922"/>
                <a:gd name="connsiteY68" fmla="*/ 372452 h 595724"/>
                <a:gd name="connsiteX69" fmla="*/ 166436 w 608922"/>
                <a:gd name="connsiteY69" fmla="*/ 295790 h 595724"/>
                <a:gd name="connsiteX70" fmla="*/ 172553 w 608922"/>
                <a:gd name="connsiteY70" fmla="*/ 218449 h 595724"/>
                <a:gd name="connsiteX71" fmla="*/ 235081 w 608922"/>
                <a:gd name="connsiteY71" fmla="*/ 176387 h 595724"/>
                <a:gd name="connsiteX72" fmla="*/ 304406 w 608922"/>
                <a:gd name="connsiteY72" fmla="*/ 141787 h 595724"/>
                <a:gd name="connsiteX73" fmla="*/ 199069 w 608922"/>
                <a:gd name="connsiteY73" fmla="*/ 117356 h 595724"/>
                <a:gd name="connsiteX74" fmla="*/ 263615 w 608922"/>
                <a:gd name="connsiteY74" fmla="*/ 131616 h 595724"/>
                <a:gd name="connsiteX75" fmla="*/ 221490 w 608922"/>
                <a:gd name="connsiteY75" fmla="*/ 154024 h 595724"/>
                <a:gd name="connsiteX76" fmla="*/ 180724 w 608922"/>
                <a:gd name="connsiteY76" fmla="*/ 180506 h 595724"/>
                <a:gd name="connsiteX77" fmla="*/ 199069 w 608922"/>
                <a:gd name="connsiteY77" fmla="*/ 117356 h 595724"/>
                <a:gd name="connsiteX78" fmla="*/ 409744 w 608922"/>
                <a:gd name="connsiteY78" fmla="*/ 115393 h 595724"/>
                <a:gd name="connsiteX79" fmla="*/ 428089 w 608922"/>
                <a:gd name="connsiteY79" fmla="*/ 180506 h 595724"/>
                <a:gd name="connsiteX80" fmla="*/ 387323 w 608922"/>
                <a:gd name="connsiteY80" fmla="*/ 154054 h 595724"/>
                <a:gd name="connsiteX81" fmla="*/ 345198 w 608922"/>
                <a:gd name="connsiteY81" fmla="*/ 129636 h 595724"/>
                <a:gd name="connsiteX82" fmla="*/ 409744 w 608922"/>
                <a:gd name="connsiteY82" fmla="*/ 115393 h 595724"/>
                <a:gd name="connsiteX83" fmla="*/ 442376 w 608922"/>
                <a:gd name="connsiteY83" fmla="*/ 113284 h 595724"/>
                <a:gd name="connsiteX84" fmla="*/ 454611 w 608922"/>
                <a:gd name="connsiteY84" fmla="*/ 113284 h 595724"/>
                <a:gd name="connsiteX85" fmla="*/ 555886 w 608922"/>
                <a:gd name="connsiteY85" fmla="*/ 153999 h 595724"/>
                <a:gd name="connsiteX86" fmla="*/ 535495 w 608922"/>
                <a:gd name="connsiteY86" fmla="*/ 273431 h 595724"/>
                <a:gd name="connsiteX87" fmla="*/ 466845 w 608922"/>
                <a:gd name="connsiteY87" fmla="*/ 206929 h 595724"/>
                <a:gd name="connsiteX88" fmla="*/ 442376 w 608922"/>
                <a:gd name="connsiteY88" fmla="*/ 113284 h 595724"/>
                <a:gd name="connsiteX89" fmla="*/ 156277 w 608922"/>
                <a:gd name="connsiteY89" fmla="*/ 111248 h 595724"/>
                <a:gd name="connsiteX90" fmla="*/ 168509 w 608922"/>
                <a:gd name="connsiteY90" fmla="*/ 111248 h 595724"/>
                <a:gd name="connsiteX91" fmla="*/ 144046 w 608922"/>
                <a:gd name="connsiteY91" fmla="*/ 204872 h 595724"/>
                <a:gd name="connsiteX92" fmla="*/ 75414 w 608922"/>
                <a:gd name="connsiteY92" fmla="*/ 271358 h 595724"/>
                <a:gd name="connsiteX93" fmla="*/ 55028 w 608922"/>
                <a:gd name="connsiteY93" fmla="*/ 151954 h 595724"/>
                <a:gd name="connsiteX94" fmla="*/ 156277 w 608922"/>
                <a:gd name="connsiteY94" fmla="*/ 111248 h 595724"/>
                <a:gd name="connsiteX95" fmla="*/ 304406 w 608922"/>
                <a:gd name="connsiteY95" fmla="*/ 10143 h 595724"/>
                <a:gd name="connsiteX96" fmla="*/ 395477 w 608922"/>
                <a:gd name="connsiteY96" fmla="*/ 86847 h 595724"/>
                <a:gd name="connsiteX97" fmla="*/ 304406 w 608922"/>
                <a:gd name="connsiteY97" fmla="*/ 113320 h 595724"/>
                <a:gd name="connsiteX98" fmla="*/ 213335 w 608922"/>
                <a:gd name="connsiteY98" fmla="*/ 86847 h 595724"/>
                <a:gd name="connsiteX99" fmla="*/ 304406 w 608922"/>
                <a:gd name="connsiteY99" fmla="*/ 10143 h 595724"/>
                <a:gd name="connsiteX100" fmla="*/ 363521 w 608922"/>
                <a:gd name="connsiteY100" fmla="*/ 0 h 595724"/>
                <a:gd name="connsiteX101" fmla="*/ 530067 w 608922"/>
                <a:gd name="connsiteY101" fmla="*/ 94997 h 595724"/>
                <a:gd name="connsiteX102" fmla="*/ 452572 w 608922"/>
                <a:gd name="connsiteY102" fmla="*/ 80747 h 595724"/>
                <a:gd name="connsiteX103" fmla="*/ 428100 w 608922"/>
                <a:gd name="connsiteY103" fmla="*/ 82783 h 595724"/>
                <a:gd name="connsiteX104" fmla="*/ 363521 w 608922"/>
                <a:gd name="connsiteY104" fmla="*/ 0 h 595724"/>
                <a:gd name="connsiteX105" fmla="*/ 241256 w 608922"/>
                <a:gd name="connsiteY105" fmla="*/ 0 h 595724"/>
                <a:gd name="connsiteX106" fmla="*/ 178748 w 608922"/>
                <a:gd name="connsiteY106" fmla="*/ 82783 h 595724"/>
                <a:gd name="connsiteX107" fmla="*/ 154288 w 608922"/>
                <a:gd name="connsiteY107" fmla="*/ 80747 h 595724"/>
                <a:gd name="connsiteX108" fmla="*/ 75474 w 608922"/>
                <a:gd name="connsiteY108" fmla="*/ 94997 h 595724"/>
                <a:gd name="connsiteX109" fmla="*/ 241256 w 608922"/>
                <a:gd name="connsiteY109" fmla="*/ 0 h 59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608922" h="595724">
                  <a:moveTo>
                    <a:pt x="533447" y="500727"/>
                  </a:moveTo>
                  <a:cubicBezTo>
                    <a:pt x="491322" y="546869"/>
                    <a:pt x="432211" y="581475"/>
                    <a:pt x="367665" y="595724"/>
                  </a:cubicBezTo>
                  <a:cubicBezTo>
                    <a:pt x="391445" y="577403"/>
                    <a:pt x="411828" y="548904"/>
                    <a:pt x="430173" y="512941"/>
                  </a:cubicBezTo>
                  <a:cubicBezTo>
                    <a:pt x="438326" y="514977"/>
                    <a:pt x="446479" y="514977"/>
                    <a:pt x="454633" y="514977"/>
                  </a:cubicBezTo>
                  <a:cubicBezTo>
                    <a:pt x="483169" y="514977"/>
                    <a:pt x="509667" y="508870"/>
                    <a:pt x="533447" y="500727"/>
                  </a:cubicBezTo>
                  <a:close/>
                  <a:moveTo>
                    <a:pt x="78856" y="500727"/>
                  </a:moveTo>
                  <a:cubicBezTo>
                    <a:pt x="99236" y="510905"/>
                    <a:pt x="125730" y="514977"/>
                    <a:pt x="156300" y="514977"/>
                  </a:cubicBezTo>
                  <a:cubicBezTo>
                    <a:pt x="164452" y="514977"/>
                    <a:pt x="172604" y="512941"/>
                    <a:pt x="180756" y="512941"/>
                  </a:cubicBezTo>
                  <a:cubicBezTo>
                    <a:pt x="197060" y="548904"/>
                    <a:pt x="219477" y="577403"/>
                    <a:pt x="245292" y="595724"/>
                  </a:cubicBezTo>
                  <a:cubicBezTo>
                    <a:pt x="180756" y="583510"/>
                    <a:pt x="121654" y="548904"/>
                    <a:pt x="78856" y="500727"/>
                  </a:cubicBezTo>
                  <a:close/>
                  <a:moveTo>
                    <a:pt x="304406" y="482403"/>
                  </a:moveTo>
                  <a:cubicBezTo>
                    <a:pt x="334990" y="494609"/>
                    <a:pt x="367612" y="504780"/>
                    <a:pt x="395477" y="508848"/>
                  </a:cubicBezTo>
                  <a:cubicBezTo>
                    <a:pt x="371690" y="554958"/>
                    <a:pt x="339067" y="585471"/>
                    <a:pt x="304406" y="585471"/>
                  </a:cubicBezTo>
                  <a:cubicBezTo>
                    <a:pt x="269745" y="585471"/>
                    <a:pt x="237122" y="556992"/>
                    <a:pt x="213335" y="508848"/>
                  </a:cubicBezTo>
                  <a:cubicBezTo>
                    <a:pt x="241200" y="502745"/>
                    <a:pt x="273822" y="494609"/>
                    <a:pt x="304406" y="482403"/>
                  </a:cubicBezTo>
                  <a:close/>
                  <a:moveTo>
                    <a:pt x="428089" y="415218"/>
                  </a:moveTo>
                  <a:cubicBezTo>
                    <a:pt x="424012" y="437626"/>
                    <a:pt x="417897" y="460034"/>
                    <a:pt x="409744" y="478368"/>
                  </a:cubicBezTo>
                  <a:cubicBezTo>
                    <a:pt x="389361" y="476331"/>
                    <a:pt x="367619" y="470220"/>
                    <a:pt x="345198" y="464108"/>
                  </a:cubicBezTo>
                  <a:cubicBezTo>
                    <a:pt x="359466" y="457997"/>
                    <a:pt x="373734" y="449849"/>
                    <a:pt x="387323" y="441700"/>
                  </a:cubicBezTo>
                  <a:cubicBezTo>
                    <a:pt x="401591" y="433552"/>
                    <a:pt x="415859" y="425404"/>
                    <a:pt x="428089" y="415218"/>
                  </a:cubicBezTo>
                  <a:close/>
                  <a:moveTo>
                    <a:pt x="180724" y="415218"/>
                  </a:moveTo>
                  <a:cubicBezTo>
                    <a:pt x="192954" y="425404"/>
                    <a:pt x="207222" y="433552"/>
                    <a:pt x="221490" y="441700"/>
                  </a:cubicBezTo>
                  <a:cubicBezTo>
                    <a:pt x="235079" y="449849"/>
                    <a:pt x="249347" y="457997"/>
                    <a:pt x="263615" y="464108"/>
                  </a:cubicBezTo>
                  <a:cubicBezTo>
                    <a:pt x="241194" y="470220"/>
                    <a:pt x="219452" y="474294"/>
                    <a:pt x="199069" y="478368"/>
                  </a:cubicBezTo>
                  <a:cubicBezTo>
                    <a:pt x="192954" y="460034"/>
                    <a:pt x="184801" y="437626"/>
                    <a:pt x="180724" y="415218"/>
                  </a:cubicBezTo>
                  <a:close/>
                  <a:moveTo>
                    <a:pt x="531407" y="322293"/>
                  </a:moveTo>
                  <a:cubicBezTo>
                    <a:pt x="561976" y="369116"/>
                    <a:pt x="572166" y="411188"/>
                    <a:pt x="553825" y="441725"/>
                  </a:cubicBezTo>
                  <a:cubicBezTo>
                    <a:pt x="539559" y="468190"/>
                    <a:pt x="503555" y="484476"/>
                    <a:pt x="450569" y="482440"/>
                  </a:cubicBezTo>
                  <a:lnTo>
                    <a:pt x="438341" y="482440"/>
                  </a:lnTo>
                  <a:cubicBezTo>
                    <a:pt x="448531" y="453940"/>
                    <a:pt x="456682" y="423403"/>
                    <a:pt x="462796" y="388795"/>
                  </a:cubicBezTo>
                  <a:cubicBezTo>
                    <a:pt x="489290" y="369116"/>
                    <a:pt x="511707" y="344687"/>
                    <a:pt x="531407" y="322293"/>
                  </a:cubicBezTo>
                  <a:close/>
                  <a:moveTo>
                    <a:pt x="73394" y="322293"/>
                  </a:moveTo>
                  <a:cubicBezTo>
                    <a:pt x="93089" y="344687"/>
                    <a:pt x="115501" y="369116"/>
                    <a:pt x="141987" y="388795"/>
                  </a:cubicBezTo>
                  <a:cubicBezTo>
                    <a:pt x="148099" y="423403"/>
                    <a:pt x="156249" y="453940"/>
                    <a:pt x="166436" y="482440"/>
                  </a:cubicBezTo>
                  <a:cubicBezTo>
                    <a:pt x="162361" y="484476"/>
                    <a:pt x="158286" y="484476"/>
                    <a:pt x="154211" y="482440"/>
                  </a:cubicBezTo>
                  <a:cubicBezTo>
                    <a:pt x="103276" y="482440"/>
                    <a:pt x="69319" y="468190"/>
                    <a:pt x="53020" y="441725"/>
                  </a:cubicBezTo>
                  <a:cubicBezTo>
                    <a:pt x="34683" y="411188"/>
                    <a:pt x="42833" y="368437"/>
                    <a:pt x="73394" y="322293"/>
                  </a:cubicBezTo>
                  <a:close/>
                  <a:moveTo>
                    <a:pt x="470952" y="249000"/>
                  </a:moveTo>
                  <a:cubicBezTo>
                    <a:pt x="487253" y="265287"/>
                    <a:pt x="503553" y="281575"/>
                    <a:pt x="515779" y="297862"/>
                  </a:cubicBezTo>
                  <a:cubicBezTo>
                    <a:pt x="501516" y="314149"/>
                    <a:pt x="487253" y="330437"/>
                    <a:pt x="470952" y="346724"/>
                  </a:cubicBezTo>
                  <a:cubicBezTo>
                    <a:pt x="472990" y="330437"/>
                    <a:pt x="472990" y="314149"/>
                    <a:pt x="472990" y="297862"/>
                  </a:cubicBezTo>
                  <a:cubicBezTo>
                    <a:pt x="472990" y="281575"/>
                    <a:pt x="472990" y="265287"/>
                    <a:pt x="470952" y="249000"/>
                  </a:cubicBezTo>
                  <a:close/>
                  <a:moveTo>
                    <a:pt x="137970" y="249000"/>
                  </a:moveTo>
                  <a:cubicBezTo>
                    <a:pt x="135932" y="265287"/>
                    <a:pt x="135932" y="281575"/>
                    <a:pt x="135932" y="297862"/>
                  </a:cubicBezTo>
                  <a:cubicBezTo>
                    <a:pt x="135932" y="314149"/>
                    <a:pt x="135932" y="330437"/>
                    <a:pt x="137970" y="346724"/>
                  </a:cubicBezTo>
                  <a:cubicBezTo>
                    <a:pt x="121669" y="330437"/>
                    <a:pt x="105369" y="314149"/>
                    <a:pt x="93143" y="297862"/>
                  </a:cubicBezTo>
                  <a:cubicBezTo>
                    <a:pt x="107406" y="281575"/>
                    <a:pt x="121669" y="265287"/>
                    <a:pt x="137970" y="249000"/>
                  </a:cubicBezTo>
                  <a:close/>
                  <a:moveTo>
                    <a:pt x="592593" y="202865"/>
                  </a:moveTo>
                  <a:cubicBezTo>
                    <a:pt x="602799" y="232721"/>
                    <a:pt x="608922" y="263256"/>
                    <a:pt x="608922" y="297863"/>
                  </a:cubicBezTo>
                  <a:cubicBezTo>
                    <a:pt x="608922" y="330433"/>
                    <a:pt x="602799" y="363004"/>
                    <a:pt x="592593" y="392860"/>
                  </a:cubicBezTo>
                  <a:cubicBezTo>
                    <a:pt x="588511" y="365039"/>
                    <a:pt x="574223" y="330433"/>
                    <a:pt x="551771" y="297863"/>
                  </a:cubicBezTo>
                  <a:cubicBezTo>
                    <a:pt x="553812" y="295827"/>
                    <a:pt x="553812" y="293791"/>
                    <a:pt x="555853" y="291756"/>
                  </a:cubicBezTo>
                  <a:cubicBezTo>
                    <a:pt x="578305" y="261221"/>
                    <a:pt x="590552" y="230686"/>
                    <a:pt x="592593" y="202865"/>
                  </a:cubicBezTo>
                  <a:close/>
                  <a:moveTo>
                    <a:pt x="14280" y="202865"/>
                  </a:moveTo>
                  <a:cubicBezTo>
                    <a:pt x="18360" y="228650"/>
                    <a:pt x="30599" y="259185"/>
                    <a:pt x="50999" y="291756"/>
                  </a:cubicBezTo>
                  <a:cubicBezTo>
                    <a:pt x="53039" y="293791"/>
                    <a:pt x="53039" y="295827"/>
                    <a:pt x="55079" y="297863"/>
                  </a:cubicBezTo>
                  <a:cubicBezTo>
                    <a:pt x="53039" y="299898"/>
                    <a:pt x="53039" y="301934"/>
                    <a:pt x="50999" y="303970"/>
                  </a:cubicBezTo>
                  <a:cubicBezTo>
                    <a:pt x="30599" y="336540"/>
                    <a:pt x="18360" y="367075"/>
                    <a:pt x="16320" y="392860"/>
                  </a:cubicBezTo>
                  <a:cubicBezTo>
                    <a:pt x="6120" y="363004"/>
                    <a:pt x="0" y="332469"/>
                    <a:pt x="0" y="297863"/>
                  </a:cubicBezTo>
                  <a:cubicBezTo>
                    <a:pt x="0" y="263256"/>
                    <a:pt x="6120" y="232721"/>
                    <a:pt x="14280" y="202865"/>
                  </a:cubicBezTo>
                  <a:close/>
                  <a:moveTo>
                    <a:pt x="304406" y="141787"/>
                  </a:moveTo>
                  <a:cubicBezTo>
                    <a:pt x="328874" y="151963"/>
                    <a:pt x="351302" y="164175"/>
                    <a:pt x="373731" y="176387"/>
                  </a:cubicBezTo>
                  <a:cubicBezTo>
                    <a:pt x="395480" y="190633"/>
                    <a:pt x="415869" y="204881"/>
                    <a:pt x="436259" y="218449"/>
                  </a:cubicBezTo>
                  <a:cubicBezTo>
                    <a:pt x="440337" y="244908"/>
                    <a:pt x="442376" y="269331"/>
                    <a:pt x="442376" y="295790"/>
                  </a:cubicBezTo>
                  <a:cubicBezTo>
                    <a:pt x="442376" y="322248"/>
                    <a:pt x="440337" y="348707"/>
                    <a:pt x="436259" y="372452"/>
                  </a:cubicBezTo>
                  <a:cubicBezTo>
                    <a:pt x="417908" y="388734"/>
                    <a:pt x="395480" y="402981"/>
                    <a:pt x="373731" y="415192"/>
                  </a:cubicBezTo>
                  <a:cubicBezTo>
                    <a:pt x="351302" y="429439"/>
                    <a:pt x="326835" y="439616"/>
                    <a:pt x="304406" y="449792"/>
                  </a:cubicBezTo>
                  <a:cubicBezTo>
                    <a:pt x="281977" y="439616"/>
                    <a:pt x="257510" y="429439"/>
                    <a:pt x="235081" y="415192"/>
                  </a:cubicBezTo>
                  <a:cubicBezTo>
                    <a:pt x="213332" y="400946"/>
                    <a:pt x="192943" y="386699"/>
                    <a:pt x="172553" y="372452"/>
                  </a:cubicBezTo>
                  <a:cubicBezTo>
                    <a:pt x="168475" y="348707"/>
                    <a:pt x="166436" y="322248"/>
                    <a:pt x="166436" y="295790"/>
                  </a:cubicBezTo>
                  <a:cubicBezTo>
                    <a:pt x="166436" y="269331"/>
                    <a:pt x="168475" y="242872"/>
                    <a:pt x="172553" y="218449"/>
                  </a:cubicBezTo>
                  <a:cubicBezTo>
                    <a:pt x="190904" y="202845"/>
                    <a:pt x="213332" y="188598"/>
                    <a:pt x="235081" y="176387"/>
                  </a:cubicBezTo>
                  <a:cubicBezTo>
                    <a:pt x="257510" y="162140"/>
                    <a:pt x="281977" y="151963"/>
                    <a:pt x="304406" y="141787"/>
                  </a:cubicBezTo>
                  <a:close/>
                  <a:moveTo>
                    <a:pt x="199069" y="117356"/>
                  </a:moveTo>
                  <a:cubicBezTo>
                    <a:pt x="219452" y="119393"/>
                    <a:pt x="241194" y="125504"/>
                    <a:pt x="263615" y="131616"/>
                  </a:cubicBezTo>
                  <a:cubicBezTo>
                    <a:pt x="249347" y="137727"/>
                    <a:pt x="235079" y="145875"/>
                    <a:pt x="221490" y="154024"/>
                  </a:cubicBezTo>
                  <a:cubicBezTo>
                    <a:pt x="207222" y="162172"/>
                    <a:pt x="192954" y="170320"/>
                    <a:pt x="180724" y="180506"/>
                  </a:cubicBezTo>
                  <a:cubicBezTo>
                    <a:pt x="184801" y="158098"/>
                    <a:pt x="190916" y="135690"/>
                    <a:pt x="199069" y="117356"/>
                  </a:cubicBezTo>
                  <a:close/>
                  <a:moveTo>
                    <a:pt x="409744" y="115393"/>
                  </a:moveTo>
                  <a:cubicBezTo>
                    <a:pt x="417897" y="135741"/>
                    <a:pt x="424012" y="156088"/>
                    <a:pt x="428089" y="180506"/>
                  </a:cubicBezTo>
                  <a:cubicBezTo>
                    <a:pt x="415859" y="170332"/>
                    <a:pt x="401591" y="162193"/>
                    <a:pt x="387323" y="154054"/>
                  </a:cubicBezTo>
                  <a:cubicBezTo>
                    <a:pt x="373734" y="145915"/>
                    <a:pt x="359466" y="137775"/>
                    <a:pt x="345198" y="129636"/>
                  </a:cubicBezTo>
                  <a:cubicBezTo>
                    <a:pt x="367619" y="123532"/>
                    <a:pt x="389361" y="119462"/>
                    <a:pt x="409744" y="115393"/>
                  </a:cubicBezTo>
                  <a:close/>
                  <a:moveTo>
                    <a:pt x="442376" y="113284"/>
                  </a:moveTo>
                  <a:cubicBezTo>
                    <a:pt x="446454" y="111248"/>
                    <a:pt x="450532" y="111248"/>
                    <a:pt x="454611" y="113284"/>
                  </a:cubicBezTo>
                  <a:cubicBezTo>
                    <a:pt x="505588" y="113284"/>
                    <a:pt x="539573" y="127534"/>
                    <a:pt x="555886" y="153999"/>
                  </a:cubicBezTo>
                  <a:cubicBezTo>
                    <a:pt x="574238" y="184536"/>
                    <a:pt x="566082" y="227287"/>
                    <a:pt x="535495" y="273431"/>
                  </a:cubicBezTo>
                  <a:cubicBezTo>
                    <a:pt x="517823" y="251038"/>
                    <a:pt x="493354" y="228644"/>
                    <a:pt x="466845" y="206929"/>
                  </a:cubicBezTo>
                  <a:cubicBezTo>
                    <a:pt x="460728" y="172321"/>
                    <a:pt x="452572" y="141784"/>
                    <a:pt x="442376" y="113284"/>
                  </a:cubicBezTo>
                  <a:close/>
                  <a:moveTo>
                    <a:pt x="156277" y="111248"/>
                  </a:moveTo>
                  <a:lnTo>
                    <a:pt x="168509" y="111248"/>
                  </a:lnTo>
                  <a:cubicBezTo>
                    <a:pt x="156277" y="139742"/>
                    <a:pt x="150162" y="170271"/>
                    <a:pt x="144046" y="204872"/>
                  </a:cubicBezTo>
                  <a:cubicBezTo>
                    <a:pt x="117544" y="226582"/>
                    <a:pt x="95120" y="248970"/>
                    <a:pt x="75414" y="271358"/>
                  </a:cubicBezTo>
                  <a:cubicBezTo>
                    <a:pt x="44835" y="222511"/>
                    <a:pt x="38719" y="180448"/>
                    <a:pt x="55028" y="151954"/>
                  </a:cubicBezTo>
                  <a:cubicBezTo>
                    <a:pt x="71336" y="125495"/>
                    <a:pt x="107351" y="111248"/>
                    <a:pt x="156277" y="111248"/>
                  </a:cubicBezTo>
                  <a:close/>
                  <a:moveTo>
                    <a:pt x="304406" y="10143"/>
                  </a:moveTo>
                  <a:cubicBezTo>
                    <a:pt x="339067" y="10143"/>
                    <a:pt x="371690" y="38652"/>
                    <a:pt x="395477" y="86847"/>
                  </a:cubicBezTo>
                  <a:cubicBezTo>
                    <a:pt x="367612" y="92956"/>
                    <a:pt x="334990" y="101102"/>
                    <a:pt x="304406" y="113320"/>
                  </a:cubicBezTo>
                  <a:cubicBezTo>
                    <a:pt x="273822" y="101102"/>
                    <a:pt x="241200" y="90920"/>
                    <a:pt x="213335" y="86847"/>
                  </a:cubicBezTo>
                  <a:cubicBezTo>
                    <a:pt x="237122" y="40689"/>
                    <a:pt x="269745" y="10143"/>
                    <a:pt x="304406" y="10143"/>
                  </a:cubicBezTo>
                  <a:close/>
                  <a:moveTo>
                    <a:pt x="363521" y="0"/>
                  </a:moveTo>
                  <a:cubicBezTo>
                    <a:pt x="428100" y="12214"/>
                    <a:pt x="487241" y="46820"/>
                    <a:pt x="530067" y="94997"/>
                  </a:cubicBezTo>
                  <a:cubicBezTo>
                    <a:pt x="509674" y="84819"/>
                    <a:pt x="483162" y="80747"/>
                    <a:pt x="452572" y="80747"/>
                  </a:cubicBezTo>
                  <a:cubicBezTo>
                    <a:pt x="444415" y="80747"/>
                    <a:pt x="436257" y="82783"/>
                    <a:pt x="428100" y="82783"/>
                  </a:cubicBezTo>
                  <a:cubicBezTo>
                    <a:pt x="411785" y="46820"/>
                    <a:pt x="389353" y="18321"/>
                    <a:pt x="363521" y="0"/>
                  </a:cubicBezTo>
                  <a:close/>
                  <a:moveTo>
                    <a:pt x="241256" y="0"/>
                  </a:moveTo>
                  <a:cubicBezTo>
                    <a:pt x="217476" y="18321"/>
                    <a:pt x="197093" y="46820"/>
                    <a:pt x="178748" y="82783"/>
                  </a:cubicBezTo>
                  <a:cubicBezTo>
                    <a:pt x="170595" y="80747"/>
                    <a:pt x="162442" y="80747"/>
                    <a:pt x="154288" y="80747"/>
                  </a:cubicBezTo>
                  <a:cubicBezTo>
                    <a:pt x="125752" y="80747"/>
                    <a:pt x="99254" y="86854"/>
                    <a:pt x="75474" y="94997"/>
                  </a:cubicBezTo>
                  <a:cubicBezTo>
                    <a:pt x="117599" y="48855"/>
                    <a:pt x="176710" y="14249"/>
                    <a:pt x="24125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en-US" sz="890">
                <a:solidFill>
                  <a:schemeClr val="tx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ea"/>
              </a:endParaRPr>
            </a:p>
          </p:txBody>
        </p:sp>
      </p:grpSp>
      <p:pic>
        <p:nvPicPr>
          <p:cNvPr id="65" name="Picture 19"/>
          <p:cNvPicPr>
            <a:picLocks noChangeArrowheads="1"/>
          </p:cNvPicPr>
          <p:nvPr/>
        </p:nvPicPr>
        <p:blipFill>
          <a:blip r:embed="rId24" cstate="screen">
            <a:duotone>
              <a:prstClr val="black"/>
              <a:srgbClr val="40A5EA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 rot="5400000">
            <a:off x="4409259" y="4314188"/>
            <a:ext cx="3588730" cy="4828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66" name="Picture 19"/>
          <p:cNvPicPr>
            <a:picLocks noChangeArrowheads="1"/>
          </p:cNvPicPr>
          <p:nvPr/>
        </p:nvPicPr>
        <p:blipFill>
          <a:blip r:embed="rId24" cstate="screen">
            <a:duotone>
              <a:prstClr val="black"/>
              <a:srgbClr val="40A5EA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 rot="16200000">
            <a:off x="7805971" y="4044582"/>
            <a:ext cx="3588730" cy="4828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23730" y="2967335"/>
            <a:ext cx="5131533" cy="923330"/>
          </a:xfrm>
          <a:prstGeom prst="rect">
            <a:avLst/>
          </a:prstGeom>
          <a:noFill/>
          <a:effectLst>
            <a:outerShdw blurRad="50800" dist="76200" dir="1320000" algn="ctr" rotWithShape="0">
              <a:srgbClr val="254275">
                <a:alpha val="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5400">
                <a:gradFill>
                  <a:gsLst>
                    <a:gs pos="0">
                      <a:srgbClr val="05A1EB"/>
                    </a:gs>
                    <a:gs pos="81000">
                      <a:srgbClr val="12519E"/>
                    </a:gs>
                  </a:gsLst>
                  <a:lin ang="0" scaled="0"/>
                </a:gradFill>
                <a:effectLst>
                  <a:outerShdw blurRad="101600" dist="63500" dir="5460000" sx="103000" sy="103000" algn="ctr" rotWithShape="0">
                    <a:srgbClr val="254275">
                      <a:alpha val="0"/>
                    </a:srgbClr>
                  </a:outerShdw>
                  <a:reflection blurRad="6350" stA="20000" endPos="50000" dist="60007" dir="5400000" sy="-100000" algn="bl" rotWithShape="0"/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THANK  YOU</a:t>
            </a:r>
            <a:endParaRPr lang="zh-CN" altLang="en-US" sz="5400">
              <a:gradFill>
                <a:gsLst>
                  <a:gs pos="0">
                    <a:srgbClr val="05A1EB"/>
                  </a:gs>
                  <a:gs pos="81000">
                    <a:srgbClr val="12519E"/>
                  </a:gs>
                </a:gsLst>
                <a:lin ang="0" scaled="0"/>
              </a:gradFill>
              <a:effectLst>
                <a:outerShdw blurRad="101600" dist="63500" dir="5460000" sx="103000" sy="103000" algn="ctr" rotWithShape="0">
                  <a:srgbClr val="254275">
                    <a:alpha val="0"/>
                  </a:srgbClr>
                </a:outerShdw>
                <a:reflection blurRad="6350" stA="20000" endPos="50000" dist="60007" dir="5400000" sy="-100000" algn="bl" rotWithShape="0"/>
              </a:effectLst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16014" y="869440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在离线混部背景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90" y="826866"/>
            <a:ext cx="530398" cy="92667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79490" y="86944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01</a:t>
            </a:r>
            <a:endParaRPr lang="zh-CN" altLang="en-US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16014" y="1950870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解决方案介绍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16014" y="3032300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混部场景及实现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16014" y="4113730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资源超卖解决方案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90" y="1918939"/>
            <a:ext cx="530398" cy="92667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793917" y="196151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90" y="3011012"/>
            <a:ext cx="530398" cy="926672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793917" y="305358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490" y="4103085"/>
            <a:ext cx="530398" cy="926672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5793917" y="4145659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30441" y="5082976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实践案例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917" y="5072331"/>
            <a:ext cx="530398" cy="92667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808344" y="511490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1073963" y="3004457"/>
            <a:ext cx="5040000" cy="2445282"/>
          </a:xfrm>
          <a:prstGeom prst="roundRect">
            <a:avLst>
              <a:gd name="adj" fmla="val 7128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srgbClr val="2D508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79787" y="2560806"/>
            <a:ext cx="5040000" cy="18000"/>
          </a:xfrm>
          <a:prstGeom prst="rect">
            <a:avLst/>
          </a:prstGeom>
          <a:solidFill>
            <a:srgbClr val="05A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73962" y="2535391"/>
            <a:ext cx="1464906" cy="45719"/>
          </a:xfrm>
          <a:prstGeom prst="rect">
            <a:avLst/>
          </a:prstGeom>
          <a:solidFill>
            <a:srgbClr val="1E7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69128" y="1792442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i="1">
                <a:solidFill>
                  <a:srgbClr val="05A1EB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张建津</a:t>
            </a:r>
            <a:endParaRPr lang="zh-CN" altLang="en-US" sz="4000" i="1">
              <a:solidFill>
                <a:srgbClr val="05A1EB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14009" y="3354359"/>
            <a:ext cx="4559909" cy="1768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179705" algn="just" defTabSz="457200">
              <a:lnSpc>
                <a:spcPct val="13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联通数科云计算</a:t>
            </a:r>
            <a:r>
              <a:rPr lang="en-US" altLang="zh-CN" sz="1400" spc="13" dirty="0" err="1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Huawei Sans"/>
                <a:ea typeface="方正兰亭纤黑简体" panose="02010600030101010101" charset="-122"/>
              </a:rPr>
              <a:t>Paas</a:t>
            </a: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平台架构师、主要负责云计算容器平台国产化、容器底层核心组件设计开发，系统问题解决，核心技术攻关等工作。</a:t>
            </a:r>
            <a:endParaRPr lang="zh-CN" altLang="en-US" sz="1400" spc="13" dirty="0">
              <a:ln w="0"/>
              <a:solidFill>
                <a:prstClr val="black">
                  <a:lumMod val="75000"/>
                  <a:lumOff val="25000"/>
                </a:prstClr>
              </a:solidFill>
              <a:latin typeface="方正兰亭纤黑简体" panose="02010600030101010101" charset="-122"/>
              <a:ea typeface="方正兰亭纤黑简体" panose="02010600030101010101" charset="-122"/>
            </a:endParaRPr>
          </a:p>
          <a:p>
            <a:pPr marL="285750" lvl="1" indent="-179705" algn="just" defTabSz="457200">
              <a:lnSpc>
                <a:spcPct val="13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有10+年</a:t>
            </a:r>
            <a:r>
              <a:rPr lang="en-US" altLang="zh-CN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Huawei Sans"/>
                <a:ea typeface="方正兰亭纤黑简体" panose="02010600030101010101" charset="-122"/>
              </a:rPr>
              <a:t>L</a:t>
            </a: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Huawei Sans"/>
                <a:ea typeface="方正兰亭纤黑简体" panose="02010600030101010101" charset="-122"/>
              </a:rPr>
              <a:t>inux</a:t>
            </a: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系统底层开发优化经验，擅长云计算、容器平台底层核心技术，致力于</a:t>
            </a:r>
            <a:r>
              <a:rPr lang="en-US" altLang="zh-CN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Huawei Sans"/>
                <a:ea typeface="方正兰亭纤黑简体" panose="02010600030101010101" charset="-122"/>
              </a:rPr>
              <a:t>L</a:t>
            </a: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Huawei Sans"/>
                <a:ea typeface="方正兰亭纤黑简体" panose="02010600030101010101" charset="-122"/>
              </a:rPr>
              <a:t>inux</a:t>
            </a: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内核驱动、网络栈、虚拟化、容器化、</a:t>
            </a: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Huawei Sans"/>
                <a:ea typeface="方正兰亭纤黑简体" panose="02010600030101010101" charset="-122"/>
              </a:rPr>
              <a:t>ebpf</a:t>
            </a: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等技术的开发优化。</a:t>
            </a:r>
            <a:endParaRPr lang="zh-CN" altLang="en-US" sz="1400" spc="13" dirty="0">
              <a:ln w="0"/>
              <a:solidFill>
                <a:prstClr val="black">
                  <a:lumMod val="75000"/>
                  <a:lumOff val="25000"/>
                </a:prstClr>
              </a:solidFill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38081" y="20722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>
                <a:solidFill>
                  <a:srgbClr val="05A1EB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架构师</a:t>
            </a:r>
            <a:endParaRPr lang="zh-CN" altLang="en-US" i="1">
              <a:solidFill>
                <a:srgbClr val="05A1EB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9128" y="23267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讲师介绍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2355" y="832485"/>
            <a:ext cx="3406775" cy="51123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969128" y="232678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讲师介绍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073963" y="3004457"/>
            <a:ext cx="5040000" cy="2445282"/>
          </a:xfrm>
          <a:prstGeom prst="roundRect">
            <a:avLst>
              <a:gd name="adj" fmla="val 7128"/>
            </a:avLst>
          </a:prstGeom>
          <a:solidFill>
            <a:schemeClr val="bg1"/>
          </a:solidFill>
          <a:ln>
            <a:noFill/>
          </a:ln>
          <a:effectLst>
            <a:outerShdw blurRad="101600" dist="38100" dir="2700000" algn="tl" rotWithShape="0">
              <a:srgbClr val="2D508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079787" y="2560806"/>
            <a:ext cx="5040000" cy="18000"/>
          </a:xfrm>
          <a:prstGeom prst="rect">
            <a:avLst/>
          </a:prstGeom>
          <a:solidFill>
            <a:srgbClr val="05A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3962" y="2535391"/>
            <a:ext cx="1464906" cy="45719"/>
          </a:xfrm>
          <a:prstGeom prst="rect">
            <a:avLst/>
          </a:prstGeom>
          <a:solidFill>
            <a:srgbClr val="1E79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69128" y="179244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i="1" dirty="0">
                <a:solidFill>
                  <a:srgbClr val="05A1EB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李帅</a:t>
            </a:r>
            <a:endParaRPr lang="zh-CN" altLang="en-US" sz="4000" b="1" i="1" dirty="0">
              <a:solidFill>
                <a:srgbClr val="05A1EB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14008" y="3269827"/>
            <a:ext cx="4559909" cy="1453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179705" algn="just" defTabSz="457200">
              <a:lnSpc>
                <a:spcPct val="13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华为云容器平台高级开发工程师，主要负责在离线混部特性的技术规划和实现，以及核心模块的开发工作。</a:t>
            </a:r>
            <a:endParaRPr lang="en-US" altLang="zh-CN" sz="1400" spc="13" dirty="0">
              <a:ln w="0"/>
              <a:solidFill>
                <a:prstClr val="black">
                  <a:lumMod val="75000"/>
                  <a:lumOff val="25000"/>
                </a:prst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marL="285750" lvl="1" indent="-179705" algn="just" defTabSz="457200">
              <a:lnSpc>
                <a:spcPct val="13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有多年云原生开发经验，熟悉基于</a:t>
            </a:r>
            <a:r>
              <a:rPr lang="en-US" altLang="zh-CN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Huawei Sans"/>
                <a:ea typeface="方正兰亭黑简体" panose="02000000000000000000" pitchFamily="2" charset="-122"/>
              </a:rPr>
              <a:t>Kubernetes</a:t>
            </a:r>
            <a:r>
              <a:rPr lang="zh-CN" altLang="en-US" sz="1400" spc="13" dirty="0">
                <a:ln w="0"/>
                <a:solidFill>
                  <a:prstClr val="black">
                    <a:lumMod val="75000"/>
                    <a:lumOff val="25000"/>
                  </a:prst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的开发流程</a:t>
            </a:r>
            <a:endParaRPr lang="en-US" altLang="zh-CN" sz="1400" spc="13" dirty="0">
              <a:ln w="0"/>
              <a:solidFill>
                <a:prstClr val="black">
                  <a:lumMod val="75000"/>
                  <a:lumOff val="25000"/>
                </a:prst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738081" y="207222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>
                <a:solidFill>
                  <a:srgbClr val="05A1EB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华为云原生高级开发工程师</a:t>
            </a:r>
            <a:endParaRPr lang="zh-CN" altLang="en-US" i="1" dirty="0">
              <a:solidFill>
                <a:srgbClr val="05A1EB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1026" name="Picture 2" descr="C:\Users\l00803181\AppData\Roaming\WeLink_Desktop\appdata\IM\l00291232\ReceiveFiles\originalImgfiles\fullImagee5d18adf6a52061316be48379f12709cefa0e5a2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75" y="1027414"/>
            <a:ext cx="3949697" cy="49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69128" y="232678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在离线混合部署背景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045" y="3094462"/>
            <a:ext cx="5140545" cy="247870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70654" y="5573171"/>
            <a:ext cx="18229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数据中心资源使用情况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5731497" y="756771"/>
            <a:ext cx="28280" cy="5950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65837" y="1237748"/>
            <a:ext cx="5090753" cy="1028102"/>
          </a:xfrm>
          <a:prstGeom prst="rect">
            <a:avLst/>
          </a:prstGeom>
          <a:solidFill>
            <a:srgbClr val="E8ECF7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在云上业务类型和硬件资源越来越丰富的背景下，对云原生系统提出了更高的管理要求，例如资源利用率问题，服务质量保障问题等。</a:t>
            </a:r>
            <a:endParaRPr lang="zh-CN" altLang="en-US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34684" y="926322"/>
            <a:ext cx="5728021" cy="1720599"/>
          </a:xfrm>
          <a:prstGeom prst="rect">
            <a:avLst/>
          </a:prstGeom>
          <a:solidFill>
            <a:srgbClr val="E8ECF7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资源利用率低的原因</a:t>
            </a:r>
            <a:endParaRPr lang="en-US" altLang="zh-CN" sz="16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marL="114300" lvl="1" indent="-285750">
              <a:lnSpc>
                <a:spcPct val="15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不同类型业务使用独立服务器资源池</a:t>
            </a:r>
            <a:endParaRPr lang="en-US" altLang="zh-CN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  <a:p>
            <a:pPr marL="114300" lvl="1" indent="-285750">
              <a:lnSpc>
                <a:spcPct val="15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不同类型业务使用独立调度系统</a:t>
            </a:r>
            <a:endParaRPr lang="en-US" altLang="zh-CN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  <a:p>
            <a:pPr marL="114300" lvl="1" indent="-285750">
              <a:lnSpc>
                <a:spcPct val="15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业务的资源预留远大于实际使用</a:t>
            </a:r>
            <a:endParaRPr lang="en-US" altLang="zh-CN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  <a:p>
            <a:pPr marL="114300" lvl="1" indent="-285750">
              <a:lnSpc>
                <a:spcPct val="15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在线业务存在波峰波谷，波谷时段较长</a:t>
            </a:r>
            <a:endParaRPr lang="en-US" altLang="zh-CN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30774" y="4848332"/>
            <a:ext cx="5735840" cy="1351267"/>
          </a:xfrm>
          <a:prstGeom prst="rect">
            <a:avLst/>
          </a:prstGeom>
          <a:solidFill>
            <a:srgbClr val="E8ECF7"/>
          </a:solidFill>
        </p:spPr>
        <p:txBody>
          <a:bodyPr wrap="square" rtlCol="0">
            <a:spAutoFit/>
          </a:bodyPr>
          <a:lstStyle/>
          <a:p>
            <a:pPr marL="114300" lvl="1" indent="-285750">
              <a:lnSpc>
                <a:spcPct val="15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在离线业务具有强互补性，利用离线业务填充在线波谷时段，能有效提升总体资源利用率</a:t>
            </a:r>
            <a:endParaRPr lang="en-US" altLang="zh-CN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  <a:p>
            <a:pPr marL="114300" lvl="1" indent="-285750">
              <a:lnSpc>
                <a:spcPct val="150000"/>
              </a:lnSpc>
              <a:buClr>
                <a:srgbClr val="05A1EB"/>
              </a:buClr>
              <a:buSzPct val="60000"/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但混部即产生资源竞争，对于要求</a:t>
            </a:r>
            <a:r>
              <a:rPr lang="en-US" altLang="zh-CN" sz="1400" dirty="0">
                <a:latin typeface="Huawei Sans"/>
                <a:ea typeface="方正兰亭纤黑简体" panose="02010600030101010101" charset="-122"/>
              </a:rPr>
              <a:t>QoS</a:t>
            </a: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零抖动的敏感业务，仍然不建议进行混部</a:t>
            </a:r>
            <a:endParaRPr lang="zh-CN" altLang="en-US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042504" y="2724735"/>
          <a:ext cx="5743660" cy="20416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5659"/>
                <a:gridCol w="2097314"/>
                <a:gridCol w="2220687"/>
              </a:tblGrid>
              <a:tr h="2552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特征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在线业务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离线业务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2552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质量要求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高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低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2552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响应延迟敏感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高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低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2552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altLang="en-US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任务</a:t>
                      </a:r>
                      <a:r>
                        <a:rPr lang="zh-CN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运行时间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长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20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短</a:t>
                      </a:r>
                      <a:endParaRPr lang="zh-CN" sz="120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2552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资源使用规律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动态变化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altLang="en-US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持续高位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2552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请求响应时间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短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长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2552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altLang="en-US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典型场景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zh-CN" sz="1200" dirty="0">
                          <a:effectLst/>
                          <a:latin typeface="Huawei Sans"/>
                          <a:ea typeface="方正兰亭黑简体" panose="02000000000000000000" pitchFamily="2" charset="-122"/>
                        </a:rPr>
                        <a:t>Web</a:t>
                      </a:r>
                      <a:r>
                        <a:rPr lang="zh-CN" altLang="en-US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、游戏、电子商务等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altLang="en-US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大数据分析、转码、</a:t>
                      </a:r>
                      <a:r>
                        <a:rPr lang="en-US" altLang="zh-CN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AI</a:t>
                      </a:r>
                      <a:r>
                        <a:rPr lang="zh-CN" altLang="en-US" sz="12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训练等</a:t>
                      </a:r>
                      <a:endParaRPr lang="zh-CN" sz="12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25520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zh-CN" altLang="en-US" sz="1400" dirty="0">
                          <a:effectLst/>
                          <a:latin typeface="方正兰亭黑简体" panose="02000000000000000000" pitchFamily="2" charset="-122"/>
                          <a:ea typeface="方正兰亭黑简体" panose="02000000000000000000" pitchFamily="2" charset="-122"/>
                        </a:rPr>
                        <a:t>调度系统</a:t>
                      </a:r>
                      <a:endParaRPr lang="zh-CN" sz="1400" dirty="0">
                        <a:effectLst/>
                        <a:latin typeface="方正兰亭黑简体" panose="02000000000000000000" pitchFamily="2" charset="-122"/>
                        <a:ea typeface="方正兰亭黑简体" panose="02000000000000000000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zh-CN" sz="1200" kern="1200" dirty="0" err="1">
                          <a:solidFill>
                            <a:schemeClr val="tx1"/>
                          </a:solidFill>
                          <a:latin typeface="Huawei Sans"/>
                          <a:ea typeface="方正兰亭黑简体" panose="02000000000000000000" pitchFamily="2" charset="-122"/>
                          <a:cs typeface="+mn-cs"/>
                        </a:rPr>
                        <a:t>Kubernetes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Huawei Sans"/>
                          <a:ea typeface="方正兰亭黑简体" panose="02000000000000000000" pitchFamily="2" charset="-122"/>
                          <a:cs typeface="+mn-cs"/>
                        </a:rPr>
                        <a:t>、</a:t>
                      </a:r>
                      <a:r>
                        <a:rPr lang="en-US" altLang="zh-CN" sz="1200" kern="1200" dirty="0" err="1">
                          <a:solidFill>
                            <a:schemeClr val="tx1"/>
                          </a:solidFill>
                          <a:latin typeface="Huawei Sans"/>
                          <a:ea typeface="方正兰亭黑简体" panose="02000000000000000000" pitchFamily="2" charset="-122"/>
                          <a:cs typeface="+mn-cs"/>
                        </a:rPr>
                        <a:t>mesos</a:t>
                      </a:r>
                      <a:endParaRPr lang="zh-CN" altLang="en-US" sz="1200" kern="1200" dirty="0">
                        <a:solidFill>
                          <a:schemeClr val="tx1"/>
                        </a:solidFill>
                        <a:latin typeface="Huawei Sans"/>
                        <a:ea typeface="方正兰亭黑简体" panose="02000000000000000000" pitchFamily="2" charset="-122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altLang="zh-CN" sz="1200" dirty="0" err="1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Kubernetes</a:t>
                      </a:r>
                      <a:r>
                        <a:rPr lang="zh-CN" altLang="en-US" sz="12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2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Hadoop</a:t>
                      </a:r>
                      <a:r>
                        <a:rPr lang="zh-CN" altLang="en-US" sz="12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2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Spark</a:t>
                      </a:r>
                      <a:endParaRPr lang="zh-CN" sz="1200" dirty="0">
                        <a:effectLst/>
                        <a:latin typeface="Huawei Sans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69128" y="232678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解决方案介绍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17879" y="890643"/>
            <a:ext cx="4454435" cy="4214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在离线业务混合部署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混部节点管理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工作负载混部状态切换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基于混部规则的工作负载自动部署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资源超卖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动态资源超卖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超卖调度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实时收集节点负载数据，挖掘可超卖资源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Rubik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节点混部引擎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单机资源编排，减少性能干扰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实时干扰检测，抑制离线任务扰动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实时健康检测、自动恢复、异常告警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剪去单角 52"/>
          <p:cNvSpPr/>
          <p:nvPr/>
        </p:nvSpPr>
        <p:spPr>
          <a:xfrm>
            <a:off x="561518" y="3225915"/>
            <a:ext cx="6482012" cy="2857280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剪去单角 48"/>
          <p:cNvSpPr/>
          <p:nvPr/>
        </p:nvSpPr>
        <p:spPr>
          <a:xfrm>
            <a:off x="444981" y="3338432"/>
            <a:ext cx="6409169" cy="2923817"/>
          </a:xfrm>
          <a:prstGeom prst="snip1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 rot="19841667">
            <a:off x="6668446" y="3200018"/>
            <a:ext cx="297047" cy="302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3616" y="3358744"/>
            <a:ext cx="691328" cy="302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流程图: 多文档 11"/>
          <p:cNvSpPr/>
          <p:nvPr/>
        </p:nvSpPr>
        <p:spPr>
          <a:xfrm>
            <a:off x="643647" y="4407879"/>
            <a:ext cx="2051301" cy="354652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online workloads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3" name="流程图: 多文档 12"/>
          <p:cNvSpPr/>
          <p:nvPr/>
        </p:nvSpPr>
        <p:spPr>
          <a:xfrm>
            <a:off x="643479" y="4895523"/>
            <a:ext cx="2066875" cy="35465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solidFill>
                  <a:schemeClr val="tx1"/>
                </a:solidFill>
              </a:rPr>
              <a:t>offline workloads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4" name="矩形: 圆角 60"/>
          <p:cNvSpPr/>
          <p:nvPr/>
        </p:nvSpPr>
        <p:spPr>
          <a:xfrm>
            <a:off x="2888876" y="3644785"/>
            <a:ext cx="3685955" cy="15189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Rubik</a:t>
            </a:r>
            <a:r>
              <a:rPr lang="zh-CN" altLang="en-US" sz="1400" dirty="0">
                <a:solidFill>
                  <a:schemeClr val="tx1"/>
                </a:solidFill>
              </a:rPr>
              <a:t>节点混部引擎</a:t>
            </a:r>
            <a:endParaRPr lang="en-US" altLang="zh-CN" sz="1400" dirty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zh-CN" altLang="en-US" sz="1400" b="1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1324" y="5388048"/>
            <a:ext cx="6044214" cy="7413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Linux kernel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 rot="19841667">
            <a:off x="6507479" y="3312537"/>
            <a:ext cx="297047" cy="302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02258" y="4674454"/>
            <a:ext cx="802086" cy="288197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指标采集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31454" y="4672096"/>
            <a:ext cx="800527" cy="291790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干扰检测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90622" y="4018319"/>
            <a:ext cx="869974" cy="396191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干扰定位与控制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>
            <a:stCxn id="19" idx="3"/>
            <a:endCxn id="20" idx="1"/>
          </p:cNvCxnSpPr>
          <p:nvPr/>
        </p:nvCxnSpPr>
        <p:spPr>
          <a:xfrm flipV="1">
            <a:off x="5404344" y="4817991"/>
            <a:ext cx="227110" cy="5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6031718" y="4414510"/>
            <a:ext cx="0" cy="2599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594949" y="4044760"/>
            <a:ext cx="758367" cy="272393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配置使能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95937" y="4048567"/>
            <a:ext cx="813738" cy="272393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混部调优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93429" y="4674454"/>
            <a:ext cx="764329" cy="268216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隔离抢占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1052" y="920465"/>
            <a:ext cx="6994513" cy="546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299571" y="9369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>
            <a:stCxn id="19" idx="0"/>
            <a:endCxn id="25" idx="2"/>
          </p:cNvCxnSpPr>
          <p:nvPr/>
        </p:nvCxnSpPr>
        <p:spPr>
          <a:xfrm flipH="1" flipV="1">
            <a:off x="5002806" y="4320960"/>
            <a:ext cx="495" cy="353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4" idx="2"/>
            <a:endCxn id="26" idx="0"/>
          </p:cNvCxnSpPr>
          <p:nvPr/>
        </p:nvCxnSpPr>
        <p:spPr>
          <a:xfrm>
            <a:off x="3974133" y="4317153"/>
            <a:ext cx="1461" cy="357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99"/>
          <p:cNvCxnSpPr>
            <a:stCxn id="14" idx="0"/>
            <a:endCxn id="42" idx="3"/>
          </p:cNvCxnSpPr>
          <p:nvPr/>
        </p:nvCxnSpPr>
        <p:spPr>
          <a:xfrm rot="5400000" flipH="1" flipV="1">
            <a:off x="4515349" y="2673884"/>
            <a:ext cx="1187406" cy="7543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6" idx="2"/>
            <a:endCxn id="16" idx="0"/>
          </p:cNvCxnSpPr>
          <p:nvPr/>
        </p:nvCxnSpPr>
        <p:spPr>
          <a:xfrm flipH="1">
            <a:off x="3593431" y="4942670"/>
            <a:ext cx="382163" cy="4453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81521" y="5671712"/>
            <a:ext cx="936000" cy="318688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QoS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768411" y="5680677"/>
            <a:ext cx="936000" cy="318688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QoS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88876" y="5681268"/>
            <a:ext cx="1008000" cy="318688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QoS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093631" y="5681268"/>
            <a:ext cx="1080000" cy="318688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Blkio 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QoS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49680" y="5671712"/>
            <a:ext cx="1080000" cy="318688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 QoS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1177" y="3821089"/>
            <a:ext cx="735990" cy="3408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Kubelet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箭头连接符 38"/>
          <p:cNvCxnSpPr>
            <a:stCxn id="16" idx="0"/>
            <a:endCxn id="19" idx="2"/>
          </p:cNvCxnSpPr>
          <p:nvPr/>
        </p:nvCxnSpPr>
        <p:spPr>
          <a:xfrm flipV="1">
            <a:off x="3593431" y="4962651"/>
            <a:ext cx="1409870" cy="4253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流程图: 多文档 39"/>
          <p:cNvSpPr/>
          <p:nvPr/>
        </p:nvSpPr>
        <p:spPr>
          <a:xfrm>
            <a:off x="3207660" y="1634233"/>
            <a:ext cx="790198" cy="626534"/>
          </a:xfrm>
          <a:prstGeom prst="flowChartMultidocumen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待调度业务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534213" y="1244729"/>
            <a:ext cx="1918202" cy="1405542"/>
            <a:chOff x="5172991" y="1288912"/>
            <a:chExt cx="1918202" cy="1405542"/>
          </a:xfrm>
        </p:grpSpPr>
        <p:sp>
          <p:nvSpPr>
            <p:cNvPr id="42" name="流程图: 磁盘 41"/>
            <p:cNvSpPr/>
            <p:nvPr/>
          </p:nvSpPr>
          <p:spPr>
            <a:xfrm>
              <a:off x="5326684" y="2239366"/>
              <a:ext cx="1596688" cy="262196"/>
            </a:xfrm>
            <a:prstGeom prst="flowChartMagneticDisk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应用画像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346499" y="1842564"/>
              <a:ext cx="1579301" cy="264077"/>
            </a:xfrm>
            <a:prstGeom prst="rect">
              <a:avLst/>
            </a:prstGeom>
            <a:solidFill>
              <a:srgbClr val="B9D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节点能力配置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329112" y="1474273"/>
              <a:ext cx="1596688" cy="255634"/>
            </a:xfrm>
            <a:prstGeom prst="rect">
              <a:avLst/>
            </a:prstGeom>
            <a:solidFill>
              <a:srgbClr val="B9D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/>
                  </a:solidFill>
                </a:rPr>
                <a:t>QoS</a:t>
              </a:r>
              <a:r>
                <a:rPr lang="zh-CN" altLang="en-US" sz="1200">
                  <a:solidFill>
                    <a:schemeClr val="tx1"/>
                  </a:solidFill>
                </a:rPr>
                <a:t>模型</a:t>
              </a:r>
              <a:r>
                <a:rPr lang="zh-CN" altLang="en-US" sz="1200" dirty="0">
                  <a:solidFill>
                    <a:schemeClr val="tx1"/>
                  </a:solidFill>
                </a:rPr>
                <a:t>配置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矩形: 圆角 148"/>
            <p:cNvSpPr/>
            <p:nvPr/>
          </p:nvSpPr>
          <p:spPr>
            <a:xfrm>
              <a:off x="5172991" y="1288912"/>
              <a:ext cx="1918202" cy="1405542"/>
            </a:xfrm>
            <a:prstGeom prst="roundRect">
              <a:avLst>
                <a:gd name="adj" fmla="val 7213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554896" y="4970563"/>
            <a:ext cx="4460428" cy="1378519"/>
            <a:chOff x="7336791" y="5407899"/>
            <a:chExt cx="4460428" cy="1162137"/>
          </a:xfrm>
        </p:grpSpPr>
        <p:sp>
          <p:nvSpPr>
            <p:cNvPr id="47" name="矩形 46"/>
            <p:cNvSpPr/>
            <p:nvPr/>
          </p:nvSpPr>
          <p:spPr>
            <a:xfrm>
              <a:off x="7336791" y="5427648"/>
              <a:ext cx="1436138" cy="11396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938661" y="5433915"/>
              <a:ext cx="1358317" cy="5395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457059" y="5643620"/>
              <a:ext cx="1209752" cy="131817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抢占式调度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090764" y="5611260"/>
              <a:ext cx="1085384" cy="131817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OOM</a:t>
              </a:r>
              <a:r>
                <a:rPr lang="zh-CN" altLang="en-US" sz="11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分级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9090764" y="5791178"/>
              <a:ext cx="1085384" cy="131817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内存异步回收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336792" y="5418979"/>
              <a:ext cx="14361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CPU QoS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938661" y="5407899"/>
              <a:ext cx="1358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MEM QoS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457059" y="6027353"/>
              <a:ext cx="1216827" cy="132226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SMT</a:t>
              </a:r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干扰隔离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8935124" y="6036676"/>
              <a:ext cx="1361854" cy="5239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9087226" y="6234516"/>
              <a:ext cx="1088212" cy="131817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I/O Limit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9087226" y="6397871"/>
              <a:ext cx="1088212" cy="131817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磁盘带宽分级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935123" y="6036676"/>
              <a:ext cx="13618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I/O QoS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0453393" y="5434655"/>
              <a:ext cx="1343826" cy="5395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0561363" y="5705169"/>
              <a:ext cx="1154335" cy="127355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LLC&amp;MBA</a:t>
              </a:r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0461079" y="5433915"/>
              <a:ext cx="12627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>
                  <a:latin typeface="微软雅黑" panose="020B0503020204020204" pitchFamily="34" charset="-122"/>
                  <a:ea typeface="微软雅黑" panose="020B0503020204020204" pitchFamily="34" charset="-122"/>
                </a:rPr>
                <a:t>Cache QoS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0446889" y="6037282"/>
              <a:ext cx="1343826" cy="5327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569932" y="6326050"/>
              <a:ext cx="1110745" cy="126902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网络带宽分级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0452980" y="6048388"/>
              <a:ext cx="12627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 QoS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457059" y="5824269"/>
              <a:ext cx="1212599" cy="148771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调度负载均衡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451366" y="6213408"/>
              <a:ext cx="1215445" cy="128006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Burst </a:t>
              </a:r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弹性限流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451366" y="6378818"/>
              <a:ext cx="1215445" cy="128006"/>
            </a:xfrm>
            <a:prstGeom prst="rect">
              <a:avLst/>
            </a:prstGeom>
            <a:solidFill>
              <a:srgbClr val="B9DE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quotaBurst</a:t>
              </a:r>
              <a:endPara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右箭头 38"/>
          <p:cNvSpPr/>
          <p:nvPr/>
        </p:nvSpPr>
        <p:spPr>
          <a:xfrm>
            <a:off x="6709002" y="5406431"/>
            <a:ext cx="885437" cy="32765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806314" y="1244729"/>
            <a:ext cx="1726912" cy="1376973"/>
            <a:chOff x="1758417" y="1202177"/>
            <a:chExt cx="1785253" cy="1376973"/>
          </a:xfrm>
        </p:grpSpPr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8417" y="1202177"/>
              <a:ext cx="600637" cy="387116"/>
            </a:xfrm>
            <a:prstGeom prst="rect">
              <a:avLst/>
            </a:prstGeom>
          </p:spPr>
        </p:pic>
        <p:sp>
          <p:nvSpPr>
            <p:cNvPr id="71" name="矩形 70"/>
            <p:cNvSpPr/>
            <p:nvPr/>
          </p:nvSpPr>
          <p:spPr>
            <a:xfrm>
              <a:off x="1973710" y="2121812"/>
              <a:ext cx="1436896" cy="304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apiserver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2" name="矩形: 圆角 148"/>
            <p:cNvSpPr/>
            <p:nvPr/>
          </p:nvSpPr>
          <p:spPr>
            <a:xfrm>
              <a:off x="1868686" y="1231892"/>
              <a:ext cx="1674984" cy="1347258"/>
            </a:xfrm>
            <a:prstGeom prst="roundRect">
              <a:avLst>
                <a:gd name="adj" fmla="val 1128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973710" y="1607594"/>
              <a:ext cx="1436896" cy="287395"/>
            </a:xfrm>
            <a:prstGeom prst="rect">
              <a:avLst/>
            </a:prstGeom>
            <a:solidFill>
              <a:srgbClr val="B9DEF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</a:rPr>
                <a:t>scheduler</a:t>
              </a:r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2167165" y="126701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集群调度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5" name="直接箭头连接符 74"/>
          <p:cNvCxnSpPr>
            <a:stCxn id="40" idx="1"/>
            <a:endCxn id="72" idx="3"/>
          </p:cNvCxnSpPr>
          <p:nvPr/>
        </p:nvCxnSpPr>
        <p:spPr>
          <a:xfrm flipH="1">
            <a:off x="2533226" y="1947500"/>
            <a:ext cx="674434" cy="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40" idx="3"/>
            <a:endCxn id="45" idx="1"/>
          </p:cNvCxnSpPr>
          <p:nvPr/>
        </p:nvCxnSpPr>
        <p:spPr>
          <a:xfrm>
            <a:off x="3997858" y="1947500"/>
            <a:ext cx="5363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2986643" y="4065669"/>
            <a:ext cx="451891" cy="912567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超卖资源管理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748158" y="2819582"/>
            <a:ext cx="817568" cy="304272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webhook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连接符: 肘形 78"/>
          <p:cNvCxnSpPr>
            <a:stCxn id="71" idx="3"/>
          </p:cNvCxnSpPr>
          <p:nvPr/>
        </p:nvCxnSpPr>
        <p:spPr>
          <a:xfrm>
            <a:off x="2404510" y="2316500"/>
            <a:ext cx="1576249" cy="1335938"/>
          </a:xfrm>
          <a:prstGeom prst="bentConnector3">
            <a:avLst>
              <a:gd name="adj1" fmla="val 1000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连接符: 肘形 79"/>
          <p:cNvCxnSpPr>
            <a:stCxn id="77" idx="0"/>
            <a:endCxn id="78" idx="3"/>
          </p:cNvCxnSpPr>
          <p:nvPr/>
        </p:nvCxnSpPr>
        <p:spPr>
          <a:xfrm rot="16200000" flipV="1">
            <a:off x="2342183" y="3195262"/>
            <a:ext cx="1093951" cy="64686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>
            <a:off x="1215066" y="2468636"/>
            <a:ext cx="0" cy="13375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8" idx="0"/>
          </p:cNvCxnSpPr>
          <p:nvPr/>
        </p:nvCxnSpPr>
        <p:spPr>
          <a:xfrm flipV="1">
            <a:off x="2156942" y="2468636"/>
            <a:ext cx="0" cy="3509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1776989" y="3827715"/>
            <a:ext cx="1040152" cy="340818"/>
          </a:xfrm>
          <a:prstGeom prst="rect">
            <a:avLst/>
          </a:prstGeom>
          <a:solidFill>
            <a:srgbClr val="B9DEF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离线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Pod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9" name="直接箭头连接符 88"/>
          <p:cNvCxnSpPr>
            <a:stCxn id="38" idx="3"/>
            <a:endCxn id="85" idx="1"/>
          </p:cNvCxnSpPr>
          <p:nvPr/>
        </p:nvCxnSpPr>
        <p:spPr>
          <a:xfrm>
            <a:off x="1457167" y="3991498"/>
            <a:ext cx="319822" cy="662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69128" y="23267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混部场景及实现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34177" y="1266408"/>
            <a:ext cx="950079" cy="461665"/>
            <a:chOff x="2296704" y="1543878"/>
            <a:chExt cx="950079" cy="461665"/>
          </a:xfrm>
        </p:grpSpPr>
        <p:sp>
          <p:nvSpPr>
            <p:cNvPr id="7" name="文本框 6"/>
            <p:cNvSpPr txBox="1"/>
            <p:nvPr/>
          </p:nvSpPr>
          <p:spPr>
            <a:xfrm>
              <a:off x="2296704" y="1543878"/>
              <a:ext cx="950079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方正兰亭纤黑简体" panose="02010600030101010101" charset="-122"/>
                  <a:ea typeface="方正兰亭纤黑简体" panose="02010600030101010101" charset="-122"/>
                </a:rPr>
                <a:t>离线业务</a:t>
              </a:r>
              <a:endParaRPr lang="en-US" altLang="zh-CN" sz="1200" dirty="0">
                <a:latin typeface="方正兰亭纤黑简体" panose="02010600030101010101" charset="-122"/>
                <a:ea typeface="方正兰亭纤黑简体" panose="02010600030101010101" charset="-122"/>
              </a:endParaRPr>
            </a:p>
            <a:p>
              <a:r>
                <a:rPr lang="zh-CN" altLang="en-US" sz="1200" dirty="0">
                  <a:latin typeface="方正兰亭纤黑简体" panose="02010600030101010101" charset="-122"/>
                  <a:ea typeface="方正兰亭纤黑简体" panose="02010600030101010101" charset="-122"/>
                </a:rPr>
                <a:t>如：</a:t>
              </a:r>
              <a:r>
                <a:rPr lang="en-US" altLang="zh-CN" sz="1200" dirty="0">
                  <a:latin typeface="方正兰亭纤黑简体" panose="02010600030101010101" charset="-122"/>
                  <a:ea typeface="方正兰亭纤黑简体" panose="02010600030101010101" charset="-122"/>
                </a:rPr>
                <a:t>AI</a:t>
              </a:r>
              <a:r>
                <a:rPr lang="zh-CN" altLang="en-US" sz="1200" dirty="0">
                  <a:latin typeface="方正兰亭纤黑简体" panose="02010600030101010101" charset="-122"/>
                  <a:ea typeface="方正兰亭纤黑简体" panose="02010600030101010101" charset="-122"/>
                </a:rPr>
                <a:t>任务</a:t>
              </a:r>
              <a:endParaRPr lang="zh-CN" altLang="en-US" sz="1200" dirty="0"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3080332" y="1609273"/>
              <a:ext cx="125896" cy="11927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926684" y="1355934"/>
            <a:ext cx="1004819" cy="276999"/>
            <a:chOff x="2186609" y="1465013"/>
            <a:chExt cx="1070472" cy="276999"/>
          </a:xfrm>
        </p:grpSpPr>
        <p:sp>
          <p:nvSpPr>
            <p:cNvPr id="11" name="文本框 10"/>
            <p:cNvSpPr txBox="1"/>
            <p:nvPr/>
          </p:nvSpPr>
          <p:spPr>
            <a:xfrm>
              <a:off x="2186609" y="1465013"/>
              <a:ext cx="1070472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方正兰亭纤黑简体" panose="02010600030101010101" charset="-122"/>
                  <a:ea typeface="方正兰亭纤黑简体" panose="02010600030101010101" charset="-122"/>
                </a:rPr>
                <a:t>普通业务</a:t>
              </a:r>
              <a:endParaRPr lang="zh-CN" altLang="en-US" sz="1200" dirty="0"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064715" y="1540347"/>
              <a:ext cx="145774" cy="11927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41840" y="1277164"/>
            <a:ext cx="1004819" cy="461665"/>
            <a:chOff x="3079347" y="1465012"/>
            <a:chExt cx="1004819" cy="461665"/>
          </a:xfrm>
        </p:grpSpPr>
        <p:sp>
          <p:nvSpPr>
            <p:cNvPr id="14" name="文本框 13"/>
            <p:cNvSpPr txBox="1"/>
            <p:nvPr/>
          </p:nvSpPr>
          <p:spPr>
            <a:xfrm>
              <a:off x="3079347" y="1465012"/>
              <a:ext cx="1004819" cy="46166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方正兰亭纤黑简体" panose="02010600030101010101" charset="-122"/>
                  <a:ea typeface="方正兰亭纤黑简体" panose="02010600030101010101" charset="-122"/>
                </a:rPr>
                <a:t>在线业务</a:t>
              </a:r>
              <a:endParaRPr lang="en-US" altLang="zh-CN" sz="1200" dirty="0">
                <a:latin typeface="方正兰亭纤黑简体" panose="02010600030101010101" charset="-122"/>
                <a:ea typeface="方正兰亭纤黑简体" panose="02010600030101010101" charset="-122"/>
              </a:endParaRPr>
            </a:p>
            <a:p>
              <a:r>
                <a:rPr lang="zh-CN" altLang="en-US" sz="1200" dirty="0">
                  <a:latin typeface="方正兰亭纤黑简体" panose="02010600030101010101" charset="-122"/>
                  <a:ea typeface="方正兰亭纤黑简体" panose="02010600030101010101" charset="-122"/>
                </a:rPr>
                <a:t>如：微服务</a:t>
              </a:r>
              <a:endParaRPr lang="zh-CN" altLang="en-US" sz="1200" dirty="0"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3891702" y="1531933"/>
              <a:ext cx="121459" cy="11927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1523085" y="2440896"/>
            <a:ext cx="2567610" cy="27699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混部调度器</a:t>
            </a:r>
            <a:r>
              <a:rPr lang="en-US" altLang="zh-CN" sz="1200" dirty="0">
                <a:solidFill>
                  <a:schemeClr val="tx1"/>
                </a:solidFill>
                <a:latin typeface="Huawei Sans"/>
                <a:ea typeface="方正兰亭纤黑简体" panose="02010600030101010101" charset="-122"/>
              </a:rPr>
              <a:t>Scheduler</a:t>
            </a:r>
            <a:endParaRPr lang="zh-CN" altLang="en-US" sz="1200" dirty="0">
              <a:solidFill>
                <a:schemeClr val="tx1"/>
              </a:solidFill>
              <a:latin typeface="Huawei Sans"/>
              <a:ea typeface="方正兰亭纤黑简体" panose="02010600030101010101" charset="-122"/>
            </a:endParaRPr>
          </a:p>
        </p:txBody>
      </p:sp>
      <p:cxnSp>
        <p:nvCxnSpPr>
          <p:cNvPr id="19" name="连接符: 曲线 18"/>
          <p:cNvCxnSpPr>
            <a:stCxn id="7" idx="2"/>
            <a:endCxn id="17" idx="0"/>
          </p:cNvCxnSpPr>
          <p:nvPr/>
        </p:nvCxnSpPr>
        <p:spPr>
          <a:xfrm rot="16200000" flipH="1">
            <a:off x="2101642" y="1735647"/>
            <a:ext cx="712823" cy="697673"/>
          </a:xfrm>
          <a:prstGeom prst="curvedConnector3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曲线 19"/>
          <p:cNvCxnSpPr>
            <a:stCxn id="11" idx="2"/>
            <a:endCxn id="17" idx="0"/>
          </p:cNvCxnSpPr>
          <p:nvPr/>
        </p:nvCxnSpPr>
        <p:spPr>
          <a:xfrm rot="5400000">
            <a:off x="3214011" y="1225812"/>
            <a:ext cx="807963" cy="1622204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曲线 20"/>
          <p:cNvCxnSpPr>
            <a:stCxn id="14" idx="2"/>
            <a:endCxn id="17" idx="0"/>
          </p:cNvCxnSpPr>
          <p:nvPr/>
        </p:nvCxnSpPr>
        <p:spPr>
          <a:xfrm rot="5400000">
            <a:off x="2674537" y="1871182"/>
            <a:ext cx="702067" cy="437360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曲线 23"/>
          <p:cNvCxnSpPr>
            <a:stCxn id="17" idx="2"/>
            <a:endCxn id="33" idx="0"/>
          </p:cNvCxnSpPr>
          <p:nvPr/>
        </p:nvCxnSpPr>
        <p:spPr>
          <a:xfrm rot="16200000" flipH="1">
            <a:off x="3137788" y="2386996"/>
            <a:ext cx="931713" cy="1593509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/>
          <p:cNvCxnSpPr>
            <a:stCxn id="17" idx="2"/>
            <a:endCxn id="27" idx="0"/>
          </p:cNvCxnSpPr>
          <p:nvPr/>
        </p:nvCxnSpPr>
        <p:spPr>
          <a:xfrm rot="16200000" flipH="1">
            <a:off x="2343231" y="3181554"/>
            <a:ext cx="931714" cy="4396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2048477" y="3649609"/>
            <a:ext cx="1525618" cy="2060714"/>
            <a:chOff x="577570" y="3626489"/>
            <a:chExt cx="1981200" cy="2060714"/>
          </a:xfrm>
        </p:grpSpPr>
        <p:sp>
          <p:nvSpPr>
            <p:cNvPr id="27" name="矩形: 圆角 26"/>
            <p:cNvSpPr/>
            <p:nvPr/>
          </p:nvSpPr>
          <p:spPr>
            <a:xfrm>
              <a:off x="577570" y="3626489"/>
              <a:ext cx="1981200" cy="2060714"/>
            </a:xfrm>
            <a:prstGeom prst="roundRect">
              <a:avLst>
                <a:gd name="adj" fmla="val 529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200" dirty="0">
                  <a:solidFill>
                    <a:schemeClr val="tx1"/>
                  </a:solidFill>
                  <a:latin typeface="Huawei Sans"/>
                  <a:ea typeface="微软雅黑" panose="020B0503020204020204" pitchFamily="34" charset="-122"/>
                </a:rPr>
                <a:t>Worker Node2</a:t>
              </a:r>
              <a:endParaRPr lang="zh-CN" altLang="en-US" sz="1200" dirty="0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71130" y="4137355"/>
              <a:ext cx="1059296" cy="298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solidFill>
                    <a:schemeClr val="tx1"/>
                  </a:solidFill>
                  <a:latin typeface="Huawei Sans"/>
                  <a:ea typeface="微软雅黑" panose="020B0503020204020204" pitchFamily="34" charset="-122"/>
                </a:rPr>
                <a:t>Kubelet</a:t>
              </a:r>
              <a:endParaRPr lang="zh-CN" altLang="en-US" sz="1200" dirty="0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901148" y="4656846"/>
              <a:ext cx="1396449" cy="6679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83366" y="5012058"/>
              <a:ext cx="154458" cy="11927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637590" y="3649608"/>
            <a:ext cx="1525618" cy="2060714"/>
            <a:chOff x="2642488" y="3845127"/>
            <a:chExt cx="1720027" cy="2060714"/>
          </a:xfrm>
        </p:grpSpPr>
        <p:sp>
          <p:nvSpPr>
            <p:cNvPr id="33" name="矩形: 圆角 32"/>
            <p:cNvSpPr/>
            <p:nvPr/>
          </p:nvSpPr>
          <p:spPr>
            <a:xfrm>
              <a:off x="2642488" y="3845127"/>
              <a:ext cx="1720027" cy="2060714"/>
            </a:xfrm>
            <a:prstGeom prst="roundRect">
              <a:avLst>
                <a:gd name="adj" fmla="val 529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200" dirty="0">
                  <a:solidFill>
                    <a:schemeClr val="tx1"/>
                  </a:solidFill>
                  <a:latin typeface="Huawei Sans"/>
                  <a:ea typeface="微软雅黑" panose="020B0503020204020204" pitchFamily="34" charset="-122"/>
                </a:rPr>
                <a:t>Worker Node3</a:t>
              </a:r>
              <a:endParaRPr lang="zh-CN" altLang="en-US" sz="1200" dirty="0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077203" y="4365280"/>
              <a:ext cx="925089" cy="298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solidFill>
                    <a:schemeClr val="tx1"/>
                  </a:solidFill>
                  <a:latin typeface="Huawei Sans"/>
                  <a:ea typeface="微软雅黑" panose="020B0503020204020204" pitchFamily="34" charset="-122"/>
                </a:rPr>
                <a:t>Kubelet</a:t>
              </a:r>
              <a:endParaRPr lang="zh-CN" altLang="en-US" sz="1200" dirty="0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endParaRPr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3064558" y="5088138"/>
              <a:ext cx="109300" cy="11927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等腰三角形 35"/>
            <p:cNvSpPr/>
            <p:nvPr/>
          </p:nvSpPr>
          <p:spPr>
            <a:xfrm>
              <a:off x="3208117" y="5273718"/>
              <a:ext cx="109300" cy="119270"/>
            </a:xfrm>
            <a:prstGeom prst="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2923410" y="4875484"/>
              <a:ext cx="1212361" cy="6679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692308" y="5088137"/>
              <a:ext cx="149754" cy="13223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24617" y="5240538"/>
              <a:ext cx="149754" cy="12891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702116" y="5572462"/>
              <a:ext cx="1600771" cy="2704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Huawei Sans"/>
                  <a:ea typeface="微软雅黑" panose="020B0503020204020204" pitchFamily="34" charset="-122"/>
                </a:rPr>
                <a:t>Linux kernel</a:t>
              </a:r>
              <a:endParaRPr lang="zh-CN" altLang="en-US" sz="1200" dirty="0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endParaRPr>
            </a:p>
          </p:txBody>
        </p:sp>
        <p:sp>
          <p:nvSpPr>
            <p:cNvPr id="41" name="动作按钮: 空白 40">
              <a:hlinkClick r:id="" action="ppaction://noaction" highlightClick="1"/>
            </p:cNvPr>
            <p:cNvSpPr/>
            <p:nvPr/>
          </p:nvSpPr>
          <p:spPr>
            <a:xfrm>
              <a:off x="3167297" y="5432401"/>
              <a:ext cx="670406" cy="212654"/>
            </a:xfrm>
            <a:prstGeom prst="actionButtonBlank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 err="1">
                  <a:solidFill>
                    <a:schemeClr val="tx1"/>
                  </a:solidFill>
                  <a:latin typeface="Huawei Sans"/>
                  <a:ea typeface="微软雅黑" panose="020B0503020204020204" pitchFamily="34" charset="-122"/>
                </a:rPr>
                <a:t>rubik</a:t>
              </a:r>
              <a:endParaRPr lang="zh-CN" altLang="en-US" sz="1200" b="1" dirty="0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66414" y="3649608"/>
            <a:ext cx="1525618" cy="2060714"/>
            <a:chOff x="577570" y="3626489"/>
            <a:chExt cx="1981200" cy="2060714"/>
          </a:xfrm>
        </p:grpSpPr>
        <p:sp>
          <p:nvSpPr>
            <p:cNvPr id="43" name="矩形: 圆角 42"/>
            <p:cNvSpPr/>
            <p:nvPr/>
          </p:nvSpPr>
          <p:spPr>
            <a:xfrm>
              <a:off x="577570" y="3626489"/>
              <a:ext cx="1981200" cy="2060714"/>
            </a:xfrm>
            <a:prstGeom prst="roundRect">
              <a:avLst>
                <a:gd name="adj" fmla="val 5296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1200" dirty="0">
                  <a:solidFill>
                    <a:schemeClr val="tx1"/>
                  </a:solidFill>
                  <a:latin typeface="Huawei Sans"/>
                  <a:ea typeface="微软雅黑" panose="020B0503020204020204" pitchFamily="34" charset="-122"/>
                </a:rPr>
                <a:t>Worker Node1</a:t>
              </a:r>
              <a:endParaRPr lang="zh-CN" altLang="en-US" sz="1200" dirty="0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043130" y="4150515"/>
              <a:ext cx="1065556" cy="298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err="1">
                  <a:solidFill>
                    <a:schemeClr val="tx1"/>
                  </a:solidFill>
                  <a:latin typeface="Huawei Sans"/>
                  <a:ea typeface="微软雅黑" panose="020B0503020204020204" pitchFamily="34" charset="-122"/>
                </a:rPr>
                <a:t>Kubelet</a:t>
              </a:r>
              <a:endParaRPr lang="zh-CN" altLang="en-US" sz="1200" dirty="0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901148" y="4656846"/>
              <a:ext cx="1396449" cy="6679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矩形 45"/>
          <p:cNvSpPr/>
          <p:nvPr/>
        </p:nvSpPr>
        <p:spPr>
          <a:xfrm>
            <a:off x="494049" y="5801728"/>
            <a:ext cx="1419841" cy="270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普通节点</a:t>
            </a:r>
            <a:endParaRPr lang="zh-CN" altLang="en-US" sz="1200" dirty="0">
              <a:solidFill>
                <a:schemeClr val="tx1"/>
              </a:solidFill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975702" y="5801728"/>
            <a:ext cx="1419841" cy="270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混部节点</a:t>
            </a:r>
            <a:endParaRPr lang="zh-CN" altLang="en-US" sz="1200" dirty="0">
              <a:solidFill>
                <a:schemeClr val="tx1"/>
              </a:solidFill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49698" y="5801728"/>
            <a:ext cx="1419841" cy="270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超卖节点</a:t>
            </a:r>
            <a:endParaRPr lang="zh-CN" altLang="en-US" sz="1200" dirty="0">
              <a:solidFill>
                <a:schemeClr val="tx1"/>
              </a:solidFill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cxnSp>
        <p:nvCxnSpPr>
          <p:cNvPr id="49" name="连接符: 曲线 48"/>
          <p:cNvCxnSpPr>
            <a:stCxn id="17" idx="2"/>
            <a:endCxn id="43" idx="0"/>
          </p:cNvCxnSpPr>
          <p:nvPr/>
        </p:nvCxnSpPr>
        <p:spPr>
          <a:xfrm rot="5400000">
            <a:off x="1552201" y="2394918"/>
            <a:ext cx="931713" cy="1577667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1208396" y="4967279"/>
            <a:ext cx="145774" cy="1192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2577852" y="4925749"/>
            <a:ext cx="118940" cy="11927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116220" y="5380090"/>
            <a:ext cx="1419841" cy="2704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rPr>
              <a:t>Linux kernel</a:t>
            </a:r>
            <a:endParaRPr lang="zh-CN" altLang="en-US" sz="1200" dirty="0">
              <a:solidFill>
                <a:schemeClr val="tx1"/>
              </a:solidFill>
              <a:latin typeface="Huawei Sans"/>
              <a:ea typeface="微软雅黑" panose="020B0503020204020204" pitchFamily="34" charset="-122"/>
            </a:endParaRPr>
          </a:p>
        </p:txBody>
      </p:sp>
      <p:sp>
        <p:nvSpPr>
          <p:cNvPr id="53" name="动作按钮: 空白 52">
            <a:hlinkClick r:id="" action="ppaction://noaction" highlightClick="1"/>
          </p:cNvPr>
          <p:cNvSpPr/>
          <p:nvPr/>
        </p:nvSpPr>
        <p:spPr>
          <a:xfrm>
            <a:off x="2528824" y="5240029"/>
            <a:ext cx="594632" cy="212654"/>
          </a:xfrm>
          <a:prstGeom prst="actionButtonBlank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solidFill>
                  <a:schemeClr val="tx1"/>
                </a:solidFill>
                <a:latin typeface="Huawei Sans"/>
                <a:ea typeface="微软雅黑" panose="020B0503020204020204" pitchFamily="34" charset="-122"/>
              </a:rPr>
              <a:t>rubik</a:t>
            </a:r>
            <a:endParaRPr lang="zh-CN" altLang="en-US" sz="1200" b="1" dirty="0">
              <a:solidFill>
                <a:schemeClr val="tx1"/>
              </a:solidFill>
              <a:latin typeface="Huawei Sans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1658" y="513938"/>
            <a:ext cx="4337257" cy="3429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22260" y="4158015"/>
            <a:ext cx="51912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colocation-website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：以</a:t>
            </a:r>
            <a:r>
              <a:rPr lang="en-US" altLang="zh-CN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Deployment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形式部署在集群中。在离线混部前台界面设计。</a:t>
            </a:r>
            <a:endParaRPr lang="zh-CN" altLang="en-US" sz="1200" dirty="0">
              <a:solidFill>
                <a:srgbClr val="40485B"/>
              </a:solidFill>
              <a:latin typeface="方正兰亭纤黑简体" panose="02010600030101010101" charset="-122"/>
              <a:ea typeface="方正兰亭纤黑简体" panose="02010600030101010101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​</a:t>
            </a:r>
            <a:r>
              <a:rPr lang="en-US" altLang="zh-CN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colocation-service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：以</a:t>
            </a:r>
            <a:r>
              <a:rPr lang="en-US" altLang="zh-CN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Deployment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形式部署在集群中。对外提供</a:t>
            </a:r>
            <a:r>
              <a:rPr lang="en-US" altLang="zh-CN" sz="1200" dirty="0" err="1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sevice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服务接口。</a:t>
            </a:r>
            <a:endParaRPr lang="en-US" altLang="zh-CN" sz="1200" dirty="0">
              <a:solidFill>
                <a:srgbClr val="40485B"/>
              </a:solidFill>
              <a:latin typeface="方正兰亭纤黑简体" panose="02010600030101010101" charset="-122"/>
              <a:ea typeface="方正兰亭纤黑简体" panose="02010600030101010101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colocation-agent</a:t>
            </a:r>
            <a:r>
              <a:rPr lang="zh-CN" altLang="en-US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：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以</a:t>
            </a:r>
            <a:r>
              <a:rPr lang="en-US" altLang="zh-CN" sz="1200" dirty="0" err="1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Daemonset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形式部署在集群中。主要负责在混部节点上打开内存</a:t>
            </a:r>
            <a:r>
              <a:rPr lang="en-US" altLang="zh-CN" sz="1200" dirty="0" err="1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Qos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管理开关。</a:t>
            </a:r>
            <a:endParaRPr lang="zh-CN" altLang="en-US" sz="1200" dirty="0">
              <a:solidFill>
                <a:srgbClr val="40485B"/>
              </a:solidFill>
              <a:latin typeface="方正兰亭纤黑简体" panose="02010600030101010101" charset="-122"/>
              <a:ea typeface="方正兰亭纤黑简体" panose="02010600030101010101" charset="-122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zh-CN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colocation-operator</a:t>
            </a:r>
            <a:r>
              <a:rPr lang="zh-CN" altLang="en-US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：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以</a:t>
            </a:r>
            <a:r>
              <a:rPr lang="en-US" altLang="zh-CN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Deployment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形式部署在集群中。负责混部规则</a:t>
            </a:r>
            <a:r>
              <a:rPr lang="en-US" altLang="zh-CN" sz="1200" dirty="0">
                <a:solidFill>
                  <a:srgbClr val="40485B"/>
                </a:solidFill>
                <a:latin typeface="Huawei Sans"/>
                <a:ea typeface="方正兰亭纤黑简体" panose="02010600030101010101" charset="-122"/>
              </a:rPr>
              <a:t>CRD</a:t>
            </a:r>
            <a:r>
              <a:rPr lang="zh-CN" altLang="en-US" sz="1200" dirty="0">
                <a:solidFill>
                  <a:srgbClr val="40485B"/>
                </a:solidFill>
                <a:latin typeface="方正兰亭纤黑简体" panose="02010600030101010101" charset="-122"/>
                <a:ea typeface="方正兰亭纤黑简体" panose="02010600030101010101" charset="-122"/>
              </a:rPr>
              <a:t>的定义和管理，工作负载混部离线、混部在线、非混部等状态切换管理，准入控制器的实现等。</a:t>
            </a:r>
            <a:endParaRPr lang="zh-CN" altLang="en-US" sz="1200" b="0" i="0" dirty="0">
              <a:solidFill>
                <a:srgbClr val="40485B"/>
              </a:solidFill>
              <a:effectLst/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529796" y="1355934"/>
            <a:ext cx="950079" cy="276999"/>
            <a:chOff x="385670" y="1357140"/>
            <a:chExt cx="950079" cy="276999"/>
          </a:xfrm>
        </p:grpSpPr>
        <p:sp>
          <p:nvSpPr>
            <p:cNvPr id="56" name="文本框 55"/>
            <p:cNvSpPr txBox="1"/>
            <p:nvPr/>
          </p:nvSpPr>
          <p:spPr>
            <a:xfrm>
              <a:off x="385670" y="1357140"/>
              <a:ext cx="950079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lgDash"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方正兰亭纤黑简体" panose="02010600030101010101" charset="-122"/>
                  <a:ea typeface="方正兰亭纤黑简体" panose="02010600030101010101" charset="-122"/>
                </a:rPr>
                <a:t>超卖业务</a:t>
              </a:r>
              <a:endParaRPr lang="zh-CN" altLang="en-US" sz="1200" dirty="0">
                <a:latin typeface="方正兰亭纤黑简体" panose="02010600030101010101" charset="-122"/>
                <a:ea typeface="方正兰亭纤黑简体" panose="02010600030101010101" charset="-122"/>
              </a:endParaRPr>
            </a:p>
          </p:txBody>
        </p:sp>
        <p:sp>
          <p:nvSpPr>
            <p:cNvPr id="2" name="五边形 1"/>
            <p:cNvSpPr/>
            <p:nvPr/>
          </p:nvSpPr>
          <p:spPr>
            <a:xfrm>
              <a:off x="1168606" y="1427014"/>
              <a:ext cx="124947" cy="135128"/>
            </a:xfrm>
            <a:prstGeom prst="pent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五边形 57"/>
          <p:cNvSpPr/>
          <p:nvPr/>
        </p:nvSpPr>
        <p:spPr>
          <a:xfrm>
            <a:off x="2883488" y="4786783"/>
            <a:ext cx="124947" cy="135128"/>
          </a:xfrm>
          <a:prstGeom prst="pentagon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0" name="连接符: 曲线 59"/>
          <p:cNvCxnSpPr>
            <a:stCxn id="56" idx="2"/>
            <a:endCxn id="17" idx="0"/>
          </p:cNvCxnSpPr>
          <p:nvPr/>
        </p:nvCxnSpPr>
        <p:spPr>
          <a:xfrm rot="16200000" flipH="1">
            <a:off x="1501882" y="1135887"/>
            <a:ext cx="807963" cy="1802054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9128" y="23267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混部场景及实现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757705" y="792290"/>
            <a:ext cx="0" cy="5654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826122" y="792290"/>
            <a:ext cx="0" cy="5654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206246" y="1021294"/>
            <a:ext cx="1245367" cy="423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使用场景一</a:t>
            </a:r>
            <a:endParaRPr lang="en-US" altLang="zh-CN" sz="16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6228" y="1397471"/>
            <a:ext cx="2573956" cy="384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基于规则的混部业务自动部署</a:t>
            </a:r>
            <a:endParaRPr lang="en-US" altLang="zh-CN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74662" y="1021294"/>
            <a:ext cx="1245367" cy="423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使用场景二</a:t>
            </a:r>
            <a:endParaRPr lang="en-US" altLang="zh-CN" sz="16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34877" y="1397471"/>
            <a:ext cx="2757436" cy="384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已部署工作负载的混部属性设置</a:t>
            </a:r>
            <a:endParaRPr lang="en-US" altLang="zh-CN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55723" y="1021294"/>
            <a:ext cx="1245367" cy="423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使用场景三</a:t>
            </a:r>
            <a:endParaRPr lang="en-US" altLang="zh-CN" sz="1600" b="1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009" y="1397471"/>
            <a:ext cx="2023517" cy="384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latin typeface="方正兰亭纤黑简体" panose="02010600030101010101" charset="-122"/>
                <a:ea typeface="方正兰亭纤黑简体" panose="02010600030101010101" charset="-122"/>
              </a:rPr>
              <a:t>混部工作负载手动部署</a:t>
            </a:r>
            <a:endParaRPr lang="en-US" altLang="zh-CN" sz="1400" dirty="0">
              <a:latin typeface="方正兰亭纤黑简体" panose="02010600030101010101" charset="-122"/>
              <a:ea typeface="方正兰亭纤黑简体" panose="02010600030101010101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378" y="1820600"/>
            <a:ext cx="3000407" cy="430190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524" y="1820600"/>
            <a:ext cx="3590151" cy="430190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463" y="1820600"/>
            <a:ext cx="3727583" cy="43019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969128" y="232678"/>
            <a:ext cx="6529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资源超卖解决方案</a:t>
            </a:r>
            <a:r>
              <a:rPr lang="en-US" altLang="zh-CN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——K8s</a:t>
            </a:r>
            <a:r>
              <a:rPr lang="zh-CN" altLang="en-US" sz="2400" b="1" dirty="0">
                <a:gradFill>
                  <a:gsLst>
                    <a:gs pos="20000">
                      <a:srgbClr val="02AAEE"/>
                    </a:gs>
                    <a:gs pos="100000">
                      <a:srgbClr val="1970D9"/>
                    </a:gs>
                  </a:gsLst>
                  <a:lin ang="0" scaled="0"/>
                </a:gradFill>
                <a:latin typeface="方正兰亭中黑简体" panose="02000000000000000000" pitchFamily="2" charset="-122"/>
                <a:ea typeface="方正兰亭中黑简体" panose="02000000000000000000" pitchFamily="2" charset="-122"/>
              </a:rPr>
              <a:t>集群资源利用率问题</a:t>
            </a:r>
            <a:endParaRPr lang="zh-CN" altLang="en-US" sz="2400" b="1" dirty="0">
              <a:gradFill>
                <a:gsLst>
                  <a:gs pos="20000">
                    <a:srgbClr val="02AAEE"/>
                  </a:gs>
                  <a:gs pos="100000">
                    <a:srgbClr val="1970D9"/>
                  </a:gs>
                </a:gsLst>
                <a:lin ang="0" scaled="0"/>
              </a:gradFill>
              <a:latin typeface="方正兰亭中黑简体" panose="02000000000000000000" pitchFamily="2" charset="-122"/>
              <a:ea typeface="方正兰亭中黑简体" panose="02000000000000000000" pitchFamily="2" charset="-122"/>
            </a:endParaRPr>
          </a:p>
        </p:txBody>
      </p:sp>
      <p:sp>
        <p:nvSpPr>
          <p:cNvPr id="9" name="TextBox 20"/>
          <p:cNvSpPr txBox="1"/>
          <p:nvPr/>
        </p:nvSpPr>
        <p:spPr>
          <a:xfrm>
            <a:off x="1040621" y="1693210"/>
            <a:ext cx="477605" cy="477605"/>
          </a:xfrm>
          <a:prstGeom prst="rect">
            <a:avLst/>
          </a:prstGeom>
          <a:solidFill>
            <a:srgbClr val="51B8ED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600" dirty="0">
                <a:latin typeface="+mn-ea"/>
                <a:ea typeface="+mn-ea"/>
              </a:rPr>
              <a:t>01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0" name="TextBox 20"/>
          <p:cNvSpPr txBox="1"/>
          <p:nvPr/>
        </p:nvSpPr>
        <p:spPr>
          <a:xfrm>
            <a:off x="1040621" y="3058062"/>
            <a:ext cx="477605" cy="477605"/>
          </a:xfrm>
          <a:prstGeom prst="rect">
            <a:avLst/>
          </a:prstGeom>
          <a:solidFill>
            <a:srgbClr val="51B8ED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600" dirty="0">
                <a:latin typeface="+mn-ea"/>
                <a:ea typeface="+mn-ea"/>
              </a:rPr>
              <a:t>02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1" name="TextBox 20"/>
          <p:cNvSpPr txBox="1"/>
          <p:nvPr/>
        </p:nvSpPr>
        <p:spPr>
          <a:xfrm>
            <a:off x="1040621" y="4340948"/>
            <a:ext cx="477605" cy="477605"/>
          </a:xfrm>
          <a:prstGeom prst="rect">
            <a:avLst/>
          </a:prstGeom>
          <a:solidFill>
            <a:srgbClr val="51B8ED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600" dirty="0">
                <a:latin typeface="+mn-ea"/>
                <a:ea typeface="+mn-ea"/>
              </a:rPr>
              <a:t>03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16776" y="1593459"/>
            <a:ext cx="2627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ea"/>
                <a:sym typeface="+mn-lt"/>
              </a:rPr>
              <a:t>申请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sym typeface="+mn-lt"/>
              </a:rPr>
              <a:t>资源</a:t>
            </a:r>
            <a:r>
              <a:rPr kumimoji="1"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ea"/>
                <a:sym typeface="+mn-lt"/>
              </a:rPr>
              <a:t>与实际使用不符</a:t>
            </a:r>
            <a:endParaRPr kumimoji="1"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16775" y="1915795"/>
            <a:ext cx="44792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uawei Sans"/>
                <a:ea typeface="方正兰亭纤黑简体" panose="02010600030101010101" charset="-122"/>
                <a:cs typeface="+mn-ea"/>
                <a:sym typeface="+mn-lt"/>
              </a:rPr>
              <a:t>P</a:t>
            </a:r>
            <a:r>
              <a:rPr kumimoji="1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uawei Sans"/>
                <a:ea typeface="方正兰亭纤黑简体" panose="02010600030101010101" charset="-122"/>
                <a:cs typeface="+mn-ea"/>
                <a:sym typeface="+mn-lt"/>
              </a:rPr>
              <a:t>od</a:t>
            </a:r>
            <a:r>
              <a:rPr kumimoji="1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cs typeface="+mn-ea"/>
                <a:sym typeface="+mn-lt"/>
              </a:rPr>
              <a:t>通过</a:t>
            </a:r>
            <a:r>
              <a:rPr kumimoji="1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uawei Sans"/>
                <a:ea typeface="方正兰亭纤黑简体" panose="02010600030101010101" charset="-122"/>
                <a:cs typeface="+mn-ea"/>
                <a:sym typeface="+mn-lt"/>
              </a:rPr>
              <a:t>request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uawei Sans"/>
                <a:ea typeface="方正兰亭纤黑简体" panose="02010600030101010101" charset="-122"/>
                <a:cs typeface="+mn-ea"/>
                <a:sym typeface="+mn-lt"/>
              </a:rPr>
              <a:t>、</a:t>
            </a:r>
            <a:r>
              <a:rPr kumimoji="1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uawei Sans"/>
                <a:ea typeface="方正兰亭纤黑简体" panose="02010600030101010101" charset="-122"/>
                <a:cs typeface="+mn-ea"/>
                <a:sym typeface="+mn-lt"/>
              </a:rPr>
              <a:t>limit</a:t>
            </a:r>
            <a:r>
              <a:rPr kumimoji="1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cs typeface="+mn-ea"/>
                <a:sym typeface="+mn-lt"/>
              </a:rPr>
              <a:t>申请资源，</a:t>
            </a:r>
            <a:r>
              <a:rPr kumimoji="1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uawei Sans"/>
                <a:ea typeface="方正兰亭纤黑简体" panose="02010600030101010101" charset="-122"/>
                <a:cs typeface="+mn-ea"/>
                <a:sym typeface="+mn-lt"/>
              </a:rPr>
              <a:t>pod</a:t>
            </a:r>
            <a:r>
              <a:rPr kumimoji="1" 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cs typeface="+mn-ea"/>
                <a:sym typeface="+mn-lt"/>
              </a:rPr>
              <a:t>资源</a:t>
            </a:r>
            <a:r>
              <a:rPr kumimoji="1" 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cs typeface="+mn-ea"/>
                <a:sym typeface="+mn-lt"/>
              </a:rPr>
              <a:t>评估时考虑业务扩展或业务</a:t>
            </a:r>
            <a:r>
              <a:rPr kumimoji="1"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uawei Sans"/>
                <a:ea typeface="方正兰亭纤黑简体" panose="02010600030101010101" charset="-122"/>
                <a:cs typeface="+mn-ea"/>
                <a:sym typeface="+mn-lt"/>
              </a:rPr>
              <a:t>burst</a:t>
            </a:r>
            <a:r>
              <a:rPr kumimoji="1"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cs typeface="+mn-ea"/>
                <a:sym typeface="+mn-lt"/>
              </a:rPr>
              <a:t>导致资源预留过大。</a:t>
            </a:r>
            <a:endParaRPr kumimoji="1"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方正兰亭纤黑简体" panose="02010600030101010101" charset="-122"/>
              <a:ea typeface="方正兰亭纤黑简体" panose="02010600030101010101" charset="-122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6709" y="2953385"/>
            <a:ext cx="2855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kumimoji="1" sz="1600" b="1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ea"/>
              </a:defRPr>
            </a:lvl1pPr>
          </a:lstStyle>
          <a:p>
            <a:r>
              <a:rPr lang="zh-CN" altLang="en-US" dirty="0"/>
              <a:t>组合效应导致资源浪费扩大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616775" y="3275567"/>
            <a:ext cx="4479225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1" sz="140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资源根据</a:t>
            </a:r>
            <a:r>
              <a:rPr lang="en-US" altLang="zh-CN" dirty="0">
                <a:latin typeface="Huawei Sans"/>
                <a:sym typeface="+mn-lt"/>
              </a:rPr>
              <a:t>Pod</a:t>
            </a:r>
            <a:r>
              <a:rPr lang="zh-CN" altLang="en-US" dirty="0">
                <a:sym typeface="+mn-lt"/>
              </a:rPr>
              <a:t>评估，</a:t>
            </a:r>
            <a:r>
              <a:rPr dirty="0" err="1">
                <a:sym typeface="+mn-lt"/>
              </a:rPr>
              <a:t>随着</a:t>
            </a:r>
            <a:r>
              <a:rPr dirty="0" err="1">
                <a:latin typeface="Huawei Sans"/>
                <a:sym typeface="+mn-lt"/>
              </a:rPr>
              <a:t>pod</a:t>
            </a:r>
            <a:r>
              <a:rPr dirty="0" err="1">
                <a:sym typeface="+mn-lt"/>
              </a:rPr>
              <a:t>数量增多</a:t>
            </a:r>
            <a:r>
              <a:rPr lang="zh-CN" altLang="en-US" dirty="0">
                <a:sym typeface="+mn-lt"/>
              </a:rPr>
              <a:t>，</a:t>
            </a:r>
            <a:r>
              <a:rPr lang="en-US" altLang="zh-CN" dirty="0">
                <a:sym typeface="+mn-lt"/>
              </a:rPr>
              <a:t>“</a:t>
            </a:r>
            <a:r>
              <a:rPr lang="zh-CN" altLang="en-US" dirty="0">
                <a:sym typeface="+mn-lt"/>
              </a:rPr>
              <a:t>组合效应</a:t>
            </a:r>
            <a:r>
              <a:rPr lang="en-US" altLang="zh-CN" dirty="0">
                <a:sym typeface="+mn-lt"/>
              </a:rPr>
              <a:t>”</a:t>
            </a:r>
            <a:r>
              <a:rPr dirty="0">
                <a:sym typeface="+mn-lt"/>
              </a:rPr>
              <a:t>导致</a:t>
            </a:r>
            <a:r>
              <a:rPr lang="zh-CN" altLang="en-US" dirty="0">
                <a:sym typeface="+mn-lt"/>
              </a:rPr>
              <a:t>节点</a:t>
            </a:r>
            <a:r>
              <a:rPr dirty="0">
                <a:sym typeface="+mn-lt"/>
              </a:rPr>
              <a:t>整体申请资源要超实际运行资源很多</a:t>
            </a:r>
            <a:r>
              <a:rPr lang="zh-CN" altLang="en-US" dirty="0">
                <a:sym typeface="+mn-lt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6710" y="4290695"/>
            <a:ext cx="3779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kumimoji="1" sz="1600" b="1">
                <a:solidFill>
                  <a:schemeClr val="tx1">
                    <a:lumMod val="75000"/>
                    <a:lumOff val="25000"/>
                  </a:schemeClr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  <a:cs typeface="+mn-ea"/>
              </a:defRPr>
            </a:lvl1pPr>
          </a:lstStyle>
          <a:p>
            <a:r>
              <a:rPr lang="zh-CN" altLang="en-US" dirty="0"/>
              <a:t>业务时间聚合性导致资源平均利用率低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616775" y="4612878"/>
            <a:ext cx="4479225" cy="701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kumimoji="1" sz="1400">
                <a:solidFill>
                  <a:schemeClr val="tx1">
                    <a:lumMod val="50000"/>
                    <a:lumOff val="50000"/>
                  </a:schemeClr>
                </a:solidFill>
                <a:latin typeface="方正兰亭纤黑简体" panose="02010600030101010101" charset="-122"/>
                <a:ea typeface="方正兰亭纤黑简体" panose="02010600030101010101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很</a:t>
            </a:r>
            <a:r>
              <a:rPr dirty="0">
                <a:sym typeface="+mn-lt"/>
              </a:rPr>
              <a:t>多业务具有“时间聚合性”</a:t>
            </a:r>
            <a:r>
              <a:rPr lang="zh-CN" altLang="en-US" dirty="0">
                <a:sym typeface="+mn-lt"/>
              </a:rPr>
              <a:t>，不同时间段，业务资源需求量差别很大，</a:t>
            </a:r>
            <a:r>
              <a:rPr dirty="0" err="1">
                <a:sym typeface="+mn-lt"/>
              </a:rPr>
              <a:t>导致</a:t>
            </a:r>
            <a:r>
              <a:rPr lang="en-US" dirty="0" err="1">
                <a:latin typeface="Huawei Sans"/>
                <a:sym typeface="+mn-lt"/>
              </a:rPr>
              <a:t>Pod</a:t>
            </a:r>
            <a:r>
              <a:rPr lang="zh-CN" altLang="en-US" dirty="0">
                <a:sym typeface="+mn-lt"/>
              </a:rPr>
              <a:t>平均资源利用率很低。</a:t>
            </a:r>
            <a:endParaRPr lang="zh-CN" altLang="en-US" dirty="0">
              <a:sym typeface="+mn-ea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4145" y="1458595"/>
            <a:ext cx="3457575" cy="175196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85" y="3746500"/>
            <a:ext cx="3455035" cy="16427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66685" y="3260090"/>
            <a:ext cx="339153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pod充分分配</a:t>
            </a:r>
            <a:r>
              <a:rPr lang="zh-CN" altLang="en-US" sz="100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调度</a:t>
            </a:r>
            <a:r>
              <a:rPr lang="en-US" altLang="zh-CN" sz="100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后</a:t>
            </a:r>
            <a:r>
              <a:rPr lang="zh-CN" altLang="en-US" sz="1000" dirty="0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某些</a:t>
            </a:r>
            <a:r>
              <a:rPr lang="en-US" altLang="zh-CN" sz="100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  <a:sym typeface="+mn-ea"/>
              </a:rPr>
              <a:t>节点cpu使用情况</a:t>
            </a:r>
            <a:endParaRPr lang="en-US" altLang="zh-CN" sz="1000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91450" y="5459730"/>
            <a:ext cx="3461385" cy="194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1000" dirty="0" err="1">
                <a:latin typeface="华文宋体" panose="02010600040101010101" charset="-122"/>
                <a:ea typeface="华文宋体" panose="02010600040101010101" charset="-122"/>
                <a:cs typeface="华文宋体" panose="02010600040101010101" charset="-122"/>
              </a:rPr>
              <a:t>pod在不同时间段资源需求差别大，导致整体资源利用率低</a:t>
            </a:r>
            <a:endParaRPr lang="en-US" altLang="zh-CN" sz="1000" dirty="0">
              <a:latin typeface="华文宋体" panose="02010600040101010101" charset="-122"/>
              <a:ea typeface="华文宋体" panose="02010600040101010101" charset="-122"/>
              <a:cs typeface="华文宋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4675" y="6021705"/>
            <a:ext cx="11039475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资源超卖的</a:t>
            </a: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实质就是将这些浪费掉的主机</a:t>
            </a:r>
            <a:r>
              <a:rPr lang="en-US" altLang="zh-CN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“</a:t>
            </a: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浪费</a:t>
            </a:r>
            <a:r>
              <a:rPr lang="en-US" altLang="zh-CN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”</a:t>
            </a: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重新分配</a:t>
            </a: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使用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3" grpId="0"/>
      <p:bldP spid="57" grpId="0"/>
      <p:bldP spid="2" grpId="0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2613</Words>
  <Application>WPS 演示</Application>
  <PresentationFormat>宽屏</PresentationFormat>
  <Paragraphs>402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方正兰亭粗黑简体</vt:lpstr>
      <vt:lpstr>黑体</vt:lpstr>
      <vt:lpstr>方正兰亭黑简体</vt:lpstr>
      <vt:lpstr>方正兰亭中黑简体</vt:lpstr>
      <vt:lpstr>方正兰亭纤黑简体</vt:lpstr>
      <vt:lpstr>Huawei Sans</vt:lpstr>
      <vt:lpstr>微软雅黑</vt:lpstr>
      <vt:lpstr>华文宋体</vt:lpstr>
      <vt:lpstr>Wingdings</vt:lpstr>
      <vt:lpstr>等线</vt:lpstr>
      <vt:lpstr>Arial Unicode MS</vt:lpstr>
      <vt:lpstr>Segoe Print</vt:lpstr>
      <vt:lpstr>华文行楷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lixirong</dc:creator>
  <cp:lastModifiedBy>zhang'jian'jin</cp:lastModifiedBy>
  <cp:revision>195</cp:revision>
  <dcterms:created xsi:type="dcterms:W3CDTF">2024-08-15T06:17:00Z</dcterms:created>
  <dcterms:modified xsi:type="dcterms:W3CDTF">2024-11-15T16:23:31Z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(2)j5a/HzEluhmLe3h9VMXb61rCFHHhNquPHoT2L9SH9GcExvEkhhyyfcbZqRrqFpGTzDIgDLHU
J5WNYUFXSUHSSDEh98lYIfFqsrrfu3kPMMLPJ4L23veNVlJQDxwGW1P3cVYKm8Xt5ZeN5y/8
DtpvJApPSsflXqBJwwOyXFadvax12qFoQYZHDEfcF2Sx3P9bFZyPBU7EpfxT7iJJoSzt4ldk
8ahF0YwBtDK9t/Qr4C</vt:lpwstr>
  </property>
  <property fmtid="{D5CDD505-2E9C-101B-9397-08002B2CF9AE}" pid="3" name="_2015_ms_pID_7253431">
    <vt:lpwstr>1dnZojapIVxpsaWCjni8Ydk+P7m5XPK0qa9Vv44aCCrL4gBzE9o1dj
IirDl5ThGZM5XRAJI502Qz47dDcU+8ABW1QFRkkGq3AXoRLt69ghny42QlszoAkpyoTA2Wnc
nCL7mTpdtu5E+TrePrdHWTWYEfvezACOseA+tWifNvvp7mSRqAGhbodL0Oo/NL7/gfQ=</vt:lpwstr>
  </property>
  <property fmtid="{D5CDD505-2E9C-101B-9397-08002B2CF9AE}" pid="4" name="ICV">
    <vt:lpwstr>B167A9A804AB4D2CA13D65E1A1C47EE2</vt:lpwstr>
  </property>
  <property fmtid="{D5CDD505-2E9C-101B-9397-08002B2CF9AE}" pid="5" name="KSOProductBuildVer">
    <vt:lpwstr>2052-11.8.2.12085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1731393515</vt:lpwstr>
  </property>
</Properties>
</file>